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696" r:id="rId3"/>
  </p:sldMasterIdLst>
  <p:notesMasterIdLst>
    <p:notesMasterId r:id="rId17"/>
  </p:notesMasterIdLst>
  <p:sldIdLst>
    <p:sldId id="286" r:id="rId4"/>
    <p:sldId id="261" r:id="rId5"/>
    <p:sldId id="278" r:id="rId6"/>
    <p:sldId id="283" r:id="rId7"/>
    <p:sldId id="262" r:id="rId8"/>
    <p:sldId id="291" r:id="rId9"/>
    <p:sldId id="264" r:id="rId10"/>
    <p:sldId id="282" r:id="rId11"/>
    <p:sldId id="284" r:id="rId12"/>
    <p:sldId id="289" r:id="rId13"/>
    <p:sldId id="285" r:id="rId14"/>
    <p:sldId id="279" r:id="rId15"/>
    <p:sldId id="290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403" autoAdjust="0"/>
  </p:normalViewPr>
  <p:slideViewPr>
    <p:cSldViewPr>
      <p:cViewPr varScale="1">
        <p:scale>
          <a:sx n="107" d="100"/>
          <a:sy n="107" d="100"/>
        </p:scale>
        <p:origin x="10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EE3C4-3942-4BC5-8C9F-F2DAB5E779EA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569F-9A27-40AB-95EA-CC53CBC4EE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56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l KeyAc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94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50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31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84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57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9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14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02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312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25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77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38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62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341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47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39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730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460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3758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101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935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83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4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423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53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345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26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97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789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26971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78923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4041775" cy="26971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50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04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60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996952"/>
            <a:ext cx="5111750" cy="3129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08313" cy="312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67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0FF65C-0911-42C6-ABCF-54493E3FCE0B}" type="datetimeFigureOut">
              <a:rPr lang="nb-NO" smtClean="0"/>
              <a:pPr/>
              <a:t>21.09.2018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2B3E-08DE-402C-9C24-298519A78C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83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782760"/>
            <a:ext cx="8229600" cy="4343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2390"/>
            <a:ext cx="1763216" cy="5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54" y="6280123"/>
            <a:ext cx="1629646" cy="31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5004-85C7-488B-A9C1-F75926C9B9A4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E0C4-EFDD-47E2-BB26-89A30DA954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82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FFE0-48B4-44D8-BA67-1DA87B98ECF3}" type="datetimeFigureOut">
              <a:rPr lang="nb-NO" smtClean="0"/>
              <a:t>21.09.2018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F82B-F7A6-4C4D-A429-CBBD791B7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1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www.miljofyrtarn.no/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3SG_fgPIWc" TargetMode="External"/><Relationship Id="rId2" Type="http://schemas.openxmlformats.org/officeDocument/2006/relationships/hyperlink" Target="https://www.youtube.com/watch?v=R6jZ1Hdvc0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Presentasjon av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PELIAS Norsk Skadedyrkontroll AS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org.nr. </a:t>
            </a:r>
            <a:r>
              <a:rPr lang="nb-NO" sz="1600" dirty="0"/>
              <a:t>920 312 470</a:t>
            </a: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 dirty="0"/>
          </a:p>
        </p:txBody>
      </p:sp>
      <p:pic>
        <p:nvPicPr>
          <p:cNvPr id="5" name="Picture 2" descr="Image result for fiskerinæringens innkjøpsselskap as">
            <a:extLst>
              <a:ext uri="{FF2B5EF4-FFF2-40B4-BE49-F238E27FC236}">
                <a16:creationId xmlns:a16="http://schemas.microsoft.com/office/drawing/2014/main" id="{59758BE5-1081-4C7B-9F76-9AB43933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3983"/>
            <a:ext cx="4105656" cy="12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Dokumentasjon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457200" y="1795164"/>
            <a:ext cx="8229600" cy="43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Elektronisk rapport – egen web portal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Rapport, trendanalyse og kart som viser kontroll-</a:t>
            </a:r>
            <a:br>
              <a:rPr lang="nb-NO" sz="2000" dirty="0" smtClean="0"/>
            </a:br>
            <a:r>
              <a:rPr lang="nb-NO" sz="2000" dirty="0" smtClean="0"/>
              <a:t>punkter skrives og holdes </a:t>
            </a:r>
            <a:r>
              <a:rPr lang="nb-NO" sz="2000" dirty="0" err="1" smtClean="0"/>
              <a:t>oppdateret</a:t>
            </a:r>
            <a:r>
              <a:rPr lang="nb-NO" sz="2000" dirty="0" smtClean="0"/>
              <a:t> av tekniker.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Rapporten sendes omgående etter service, og har 3 nivåer:</a:t>
            </a:r>
          </a:p>
          <a:p>
            <a:pPr lvl="1">
              <a:buFont typeface="+mj-lt"/>
              <a:buAutoNum type="arabicPeriod"/>
            </a:pPr>
            <a:r>
              <a:rPr lang="nb-NO" sz="1400" dirty="0" smtClean="0"/>
              <a:t>Vanlig servicerapport – Alt ok</a:t>
            </a:r>
          </a:p>
          <a:p>
            <a:pPr lvl="1">
              <a:buFont typeface="+mj-lt"/>
              <a:buAutoNum type="arabicPeriod"/>
            </a:pPr>
            <a:r>
              <a:rPr lang="nb-NO" sz="1400" dirty="0" smtClean="0"/>
              <a:t>Servicerapport med kritisk observasjon – Denne rapporten beskriver forhold som bør utbedres, </a:t>
            </a:r>
            <a:br>
              <a:rPr lang="nb-NO" sz="1400" dirty="0" smtClean="0"/>
            </a:br>
            <a:r>
              <a:rPr lang="nb-NO" sz="1400" dirty="0" smtClean="0"/>
              <a:t>slik at det ikke risikeres at skadedyraktiviteten øker.</a:t>
            </a:r>
          </a:p>
          <a:p>
            <a:pPr lvl="1">
              <a:buFont typeface="+mj-lt"/>
              <a:buAutoNum type="arabicPeriod"/>
            </a:pPr>
            <a:r>
              <a:rPr lang="nb-NO" sz="1400" dirty="0" smtClean="0"/>
              <a:t>Avviksrapport – Denne rapporten beskriver avvik, og hva som må gjøres for å lukke avviket. </a:t>
            </a:r>
            <a:br>
              <a:rPr lang="nb-NO" sz="1400" dirty="0" smtClean="0"/>
            </a:br>
            <a:r>
              <a:rPr lang="nb-NO" sz="1400" dirty="0" smtClean="0"/>
              <a:t>Et avvik kan f.eks. være aktivitet av skadedyr innvendig i bygg.</a:t>
            </a:r>
            <a:endParaRPr lang="nb-NO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Rapportene sendes på epost til oppdragsgiver sin kontakt- person/personer for behandlingsstedet. Avviksrapporter kan også sendes til ledelsen, hvis det er ønskelig.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 smtClean="0"/>
              <a:t>Alle avtaler, rapporter og annen dokumentasjon er tilgjengelig i vår web portal med innlogging</a:t>
            </a:r>
            <a:endParaRPr lang="nb-NO" sz="2000" dirty="0"/>
          </a:p>
          <a:p>
            <a:pPr lvl="1">
              <a:buFont typeface="+mj-lt"/>
              <a:buAutoNum type="arabicPeriod"/>
            </a:pPr>
            <a:endParaRPr lang="nb-NO" sz="1200" dirty="0" smtClean="0"/>
          </a:p>
          <a:p>
            <a:pPr marL="457200" lvl="1" indent="0">
              <a:buNone/>
            </a:pPr>
            <a:endParaRPr lang="nb-NO" sz="1600" dirty="0" smtClean="0"/>
          </a:p>
        </p:txBody>
      </p:sp>
      <p:pic>
        <p:nvPicPr>
          <p:cNvPr id="7" name="Picture 2" descr="C:\Users\Pelias\Desktop\B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2" y="550222"/>
            <a:ext cx="1695293" cy="95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847109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0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8922"/>
          </a:xfrm>
        </p:spPr>
        <p:txBody>
          <a:bodyPr/>
          <a:lstStyle/>
          <a:p>
            <a:r>
              <a:rPr lang="nb-NO" dirty="0"/>
              <a:t>Elektronisk rapportering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1488161" y="1241119"/>
            <a:ext cx="3245372" cy="2000556"/>
            <a:chOff x="2725898" y="1026484"/>
            <a:chExt cx="2592288" cy="1656184"/>
          </a:xfrm>
        </p:grpSpPr>
        <p:grpSp>
          <p:nvGrpSpPr>
            <p:cNvPr id="5" name="Gruppe 4"/>
            <p:cNvGrpSpPr/>
            <p:nvPr/>
          </p:nvGrpSpPr>
          <p:grpSpPr>
            <a:xfrm>
              <a:off x="2725898" y="1026484"/>
              <a:ext cx="2592288" cy="1656184"/>
              <a:chOff x="3059832" y="1196752"/>
              <a:chExt cx="2592288" cy="1656184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3059832" y="1196752"/>
                <a:ext cx="2592288" cy="1656184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" name="Bild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8540" y="1446554"/>
                <a:ext cx="1081532" cy="718673"/>
              </a:xfrm>
              <a:prstGeom prst="rect">
                <a:avLst/>
              </a:prstGeom>
            </p:spPr>
          </p:pic>
          <p:grpSp>
            <p:nvGrpSpPr>
              <p:cNvPr id="9" name="Gruppe 8"/>
              <p:cNvGrpSpPr/>
              <p:nvPr/>
            </p:nvGrpSpPr>
            <p:grpSpPr>
              <a:xfrm>
                <a:off x="3547470" y="1446151"/>
                <a:ext cx="489241" cy="1180724"/>
                <a:chOff x="3059832" y="1462821"/>
                <a:chExt cx="489241" cy="1180724"/>
              </a:xfrm>
            </p:grpSpPr>
            <p:pic>
              <p:nvPicPr>
                <p:cNvPr id="10" name="Bilde 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EFEFC"/>
                    </a:clrFrom>
                    <a:clrTo>
                      <a:srgbClr val="FEFEFC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390" t="5597" r="38468" b="5597"/>
                <a:stretch/>
              </p:blipFill>
              <p:spPr>
                <a:xfrm>
                  <a:off x="3059832" y="1462821"/>
                  <a:ext cx="396044" cy="936104"/>
                </a:xfrm>
                <a:prstGeom prst="rect">
                  <a:avLst/>
                </a:prstGeom>
              </p:spPr>
            </p:pic>
            <p:pic>
              <p:nvPicPr>
                <p:cNvPr id="11" name="Bild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59832" y="2154304"/>
                  <a:ext cx="489241" cy="489241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TekstSylinder 5"/>
            <p:cNvSpPr txBox="1"/>
            <p:nvPr/>
          </p:nvSpPr>
          <p:spPr>
            <a:xfrm>
              <a:off x="3702777" y="1998563"/>
              <a:ext cx="122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>
                  <a:solidFill>
                    <a:srgbClr val="002060"/>
                  </a:solidFill>
                </a:rPr>
                <a:t>Innlogging</a:t>
              </a:r>
            </a:p>
            <a:p>
              <a:r>
                <a:rPr lang="nb-NO" sz="1200" dirty="0">
                  <a:solidFill>
                    <a:srgbClr val="002060"/>
                  </a:solidFill>
                </a:rPr>
                <a:t>ankomst kunde</a:t>
              </a: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75583" y="3261628"/>
            <a:ext cx="2406385" cy="2349529"/>
            <a:chOff x="-111364" y="2545495"/>
            <a:chExt cx="2592288" cy="2531040"/>
          </a:xfrm>
        </p:grpSpPr>
        <p:grpSp>
          <p:nvGrpSpPr>
            <p:cNvPr id="13" name="Gruppe 12"/>
            <p:cNvGrpSpPr/>
            <p:nvPr/>
          </p:nvGrpSpPr>
          <p:grpSpPr>
            <a:xfrm>
              <a:off x="-111364" y="2545495"/>
              <a:ext cx="2592288" cy="2531040"/>
              <a:chOff x="59597" y="2338120"/>
              <a:chExt cx="2592288" cy="2531040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59597" y="2338120"/>
                <a:ext cx="2592288" cy="253104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6" name="Bild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3661508"/>
                <a:ext cx="1405905" cy="937149"/>
              </a:xfrm>
              <a:prstGeom prst="rect">
                <a:avLst/>
              </a:prstGeom>
            </p:spPr>
          </p:pic>
        </p:grpSp>
        <p:sp>
          <p:nvSpPr>
            <p:cNvPr id="14" name="TekstSylinder 13"/>
            <p:cNvSpPr txBox="1"/>
            <p:nvPr/>
          </p:nvSpPr>
          <p:spPr>
            <a:xfrm>
              <a:off x="596708" y="4748225"/>
              <a:ext cx="1149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>
                  <a:solidFill>
                    <a:srgbClr val="002060"/>
                  </a:solidFill>
                </a:rPr>
                <a:t>Arbeid utføres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2826127" y="3479322"/>
            <a:ext cx="3557906" cy="3283205"/>
            <a:chOff x="4331802" y="2463832"/>
            <a:chExt cx="3639279" cy="3358296"/>
          </a:xfrm>
        </p:grpSpPr>
        <p:sp>
          <p:nvSpPr>
            <p:cNvPr id="19" name="Ellipse 18"/>
            <p:cNvSpPr/>
            <p:nvPr/>
          </p:nvSpPr>
          <p:spPr>
            <a:xfrm>
              <a:off x="4331802" y="2463832"/>
              <a:ext cx="3639279" cy="33582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0" name="Bilde 19" descr="tablet_pelia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5000" y="3465985"/>
              <a:ext cx="1164099" cy="1109274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04" b="31298"/>
            <a:stretch/>
          </p:blipFill>
          <p:spPr bwMode="auto">
            <a:xfrm>
              <a:off x="5717996" y="2682474"/>
              <a:ext cx="1258292" cy="900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39" b="30073"/>
            <a:stretch/>
          </p:blipFill>
          <p:spPr bwMode="auto">
            <a:xfrm>
              <a:off x="5719765" y="3575411"/>
              <a:ext cx="1256523" cy="89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Bild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81373" y="4439104"/>
              <a:ext cx="1294915" cy="706808"/>
            </a:xfrm>
            <a:prstGeom prst="rect">
              <a:avLst/>
            </a:prstGeom>
          </p:spPr>
        </p:pic>
        <p:sp>
          <p:nvSpPr>
            <p:cNvPr id="24" name="TekstSylinder 23"/>
            <p:cNvSpPr txBox="1"/>
            <p:nvPr/>
          </p:nvSpPr>
          <p:spPr>
            <a:xfrm>
              <a:off x="4958359" y="5111672"/>
              <a:ext cx="2359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200" dirty="0">
                  <a:solidFill>
                    <a:srgbClr val="002060"/>
                  </a:solidFill>
                </a:rPr>
                <a:t>Rapport, trendanalyse, kart</a:t>
              </a:r>
            </a:p>
            <a:p>
              <a:pPr algn="ctr"/>
              <a:r>
                <a:rPr lang="nb-NO" sz="1200" dirty="0">
                  <a:solidFill>
                    <a:srgbClr val="002060"/>
                  </a:solidFill>
                </a:rPr>
                <a:t>skrives på stedet og oppdateres</a:t>
              </a: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6626995" y="4008623"/>
            <a:ext cx="2409502" cy="1705075"/>
            <a:chOff x="6948264" y="4210280"/>
            <a:chExt cx="2448271" cy="1732510"/>
          </a:xfrm>
        </p:grpSpPr>
        <p:sp>
          <p:nvSpPr>
            <p:cNvPr id="27" name="Ellipse 26"/>
            <p:cNvSpPr/>
            <p:nvPr/>
          </p:nvSpPr>
          <p:spPr>
            <a:xfrm>
              <a:off x="6948264" y="4210280"/>
              <a:ext cx="2448271" cy="173251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8" name="Bilde 27" descr="Email Icon | Flickr - Photo Sharing!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702" y="4258724"/>
              <a:ext cx="677394" cy="453186"/>
            </a:xfrm>
            <a:prstGeom prst="rect">
              <a:avLst/>
            </a:prstGeom>
          </p:spPr>
        </p:pic>
        <p:sp>
          <p:nvSpPr>
            <p:cNvPr id="29" name="TekstSylinder 28"/>
            <p:cNvSpPr txBox="1"/>
            <p:nvPr/>
          </p:nvSpPr>
          <p:spPr>
            <a:xfrm>
              <a:off x="7212931" y="4711910"/>
              <a:ext cx="20409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>
                  <a:solidFill>
                    <a:srgbClr val="002060"/>
                  </a:solidFill>
                </a:rPr>
                <a:t>E-post med rapport</a:t>
              </a:r>
            </a:p>
            <a:p>
              <a:r>
                <a:rPr lang="nb-NO" sz="1200" dirty="0">
                  <a:solidFill>
                    <a:srgbClr val="002060"/>
                  </a:solidFill>
                </a:rPr>
                <a:t>sendes behandlingsstedets</a:t>
              </a:r>
            </a:p>
            <a:p>
              <a:r>
                <a:rPr lang="nb-NO" sz="1200" dirty="0">
                  <a:solidFill>
                    <a:srgbClr val="002060"/>
                  </a:solidFill>
                </a:rPr>
                <a:t>kontaktperson.</a:t>
              </a:r>
            </a:p>
            <a:p>
              <a:r>
                <a:rPr lang="nb-NO" sz="1200" dirty="0">
                  <a:solidFill>
                    <a:srgbClr val="002060"/>
                  </a:solidFill>
                </a:rPr>
                <a:t>Ved avvik sendes også til </a:t>
              </a:r>
            </a:p>
            <a:p>
              <a:r>
                <a:rPr lang="nb-NO" sz="1200" dirty="0">
                  <a:solidFill>
                    <a:srgbClr val="002060"/>
                  </a:solidFill>
                </a:rPr>
                <a:t>varslingsgruppe i tillegg.</a:t>
              </a:r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5068502" y="1307202"/>
            <a:ext cx="3564323" cy="2502291"/>
            <a:chOff x="5925041" y="1156459"/>
            <a:chExt cx="3462806" cy="2431022"/>
          </a:xfrm>
        </p:grpSpPr>
        <p:grpSp>
          <p:nvGrpSpPr>
            <p:cNvPr id="31" name="Gruppe 30"/>
            <p:cNvGrpSpPr/>
            <p:nvPr/>
          </p:nvGrpSpPr>
          <p:grpSpPr>
            <a:xfrm>
              <a:off x="5925041" y="1156459"/>
              <a:ext cx="3345705" cy="2431022"/>
              <a:chOff x="5925041" y="1156459"/>
              <a:chExt cx="3345705" cy="2431022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5925041" y="1156459"/>
                <a:ext cx="3345705" cy="2431022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35" name="Bilde 3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6063" y="1297114"/>
                <a:ext cx="812375" cy="691725"/>
              </a:xfrm>
              <a:prstGeom prst="rect">
                <a:avLst/>
              </a:prstGeom>
            </p:spPr>
          </p:pic>
        </p:grpSp>
        <p:sp>
          <p:nvSpPr>
            <p:cNvPr id="32" name="TekstSylinder 31"/>
            <p:cNvSpPr txBox="1"/>
            <p:nvPr/>
          </p:nvSpPr>
          <p:spPr>
            <a:xfrm>
              <a:off x="7236296" y="1988840"/>
              <a:ext cx="21515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>
                  <a:solidFill>
                    <a:srgbClr val="002060"/>
                  </a:solidFill>
                </a:rPr>
                <a:t>All informasjon knyttet til alle</a:t>
              </a:r>
              <a:br>
                <a:rPr lang="nb-NO" sz="1200" dirty="0">
                  <a:solidFill>
                    <a:srgbClr val="002060"/>
                  </a:solidFill>
                </a:rPr>
              </a:br>
              <a:r>
                <a:rPr lang="nb-NO" sz="1200" dirty="0">
                  <a:solidFill>
                    <a:srgbClr val="002060"/>
                  </a:solidFill>
                </a:rPr>
                <a:t>avtaler og behandlingssteder</a:t>
              </a:r>
              <a:br>
                <a:rPr lang="nb-NO" sz="1200" dirty="0">
                  <a:solidFill>
                    <a:srgbClr val="002060"/>
                  </a:solidFill>
                </a:rPr>
              </a:br>
              <a:r>
                <a:rPr lang="nb-NO" sz="1200" dirty="0">
                  <a:solidFill>
                    <a:srgbClr val="002060"/>
                  </a:solidFill>
                </a:rPr>
                <a:t>alltid tilgjengelige ved</a:t>
              </a:r>
              <a:br>
                <a:rPr lang="nb-NO" sz="1200" dirty="0">
                  <a:solidFill>
                    <a:srgbClr val="002060"/>
                  </a:solidFill>
                </a:rPr>
              </a:br>
              <a:r>
                <a:rPr lang="nb-NO" sz="1200" dirty="0">
                  <a:solidFill>
                    <a:srgbClr val="002060"/>
                  </a:solidFill>
                </a:rPr>
                <a:t>innlogging. </a:t>
              </a:r>
              <a:br>
                <a:rPr lang="nb-NO" sz="1200" dirty="0">
                  <a:solidFill>
                    <a:srgbClr val="002060"/>
                  </a:solidFill>
                </a:rPr>
              </a:br>
              <a:r>
                <a:rPr lang="nb-NO" sz="1200" dirty="0">
                  <a:solidFill>
                    <a:srgbClr val="002060"/>
                  </a:solidFill>
                </a:rPr>
                <a:t>Selv umiddelbart etter </a:t>
              </a:r>
              <a:br>
                <a:rPr lang="nb-NO" sz="1200" dirty="0">
                  <a:solidFill>
                    <a:srgbClr val="002060"/>
                  </a:solidFill>
                </a:rPr>
              </a:br>
              <a:r>
                <a:rPr lang="nb-NO" sz="1200" dirty="0">
                  <a:solidFill>
                    <a:srgbClr val="002060"/>
                  </a:solidFill>
                </a:rPr>
                <a:t>service.</a:t>
              </a:r>
            </a:p>
          </p:txBody>
        </p:sp>
      </p:grpSp>
      <p:cxnSp>
        <p:nvCxnSpPr>
          <p:cNvPr id="39" name="Rett pilkobling 38"/>
          <p:cNvCxnSpPr/>
          <p:nvPr/>
        </p:nvCxnSpPr>
        <p:spPr>
          <a:xfrm>
            <a:off x="2243787" y="5353431"/>
            <a:ext cx="953377" cy="35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40"/>
          <p:cNvCxnSpPr/>
          <p:nvPr/>
        </p:nvCxnSpPr>
        <p:spPr>
          <a:xfrm flipV="1">
            <a:off x="5984356" y="5543538"/>
            <a:ext cx="1514056" cy="653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pilkobling 42"/>
          <p:cNvCxnSpPr/>
          <p:nvPr/>
        </p:nvCxnSpPr>
        <p:spPr>
          <a:xfrm flipH="1" flipV="1">
            <a:off x="7891783" y="3278661"/>
            <a:ext cx="626208" cy="854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kobling 46"/>
          <p:cNvCxnSpPr/>
          <p:nvPr/>
        </p:nvCxnSpPr>
        <p:spPr>
          <a:xfrm flipH="1">
            <a:off x="1187624" y="2672779"/>
            <a:ext cx="495994" cy="806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Bild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" y="3644401"/>
            <a:ext cx="1295007" cy="728443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0320" y="1992657"/>
            <a:ext cx="613848" cy="5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Døgnvakt hele året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457200" y="2492375"/>
            <a:ext cx="8229600" cy="314642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PELIAS Norsk Skadedyrkontroll sin vakttelefon er bemannet 24 timer i døgnet, 365 dager i året.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Ansvarlig tekniker vil alltid ta kontakt omgående for å vurdere situasjonen.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</a:rPr>
              <a:t>Responstid hverdager er innen 1 time. </a:t>
            </a:r>
            <a:br>
              <a:rPr lang="nb-NO" sz="2400" dirty="0">
                <a:solidFill>
                  <a:schemeClr val="tx1"/>
                </a:solidFill>
              </a:rPr>
            </a:br>
            <a:endParaRPr lang="nb-NO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PELIAS vakttelefon: 33 33 00 00</a:t>
            </a:r>
            <a:endParaRPr lang="nb-NO" b="1" dirty="0">
              <a:solidFill>
                <a:srgbClr val="00B050"/>
              </a:solidFill>
            </a:endParaRPr>
          </a:p>
          <a:p>
            <a:pPr algn="l"/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4" y="692696"/>
            <a:ext cx="1418655" cy="14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Kurs og opplæring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7499176" cy="4281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Rådgivning/opplæring</a:t>
            </a:r>
            <a:r>
              <a:rPr lang="nb-NO" sz="2200" dirty="0"/>
              <a:t>:</a:t>
            </a:r>
          </a:p>
          <a:p>
            <a:pPr lvl="1"/>
            <a:r>
              <a:rPr lang="nb-NO" sz="1800" dirty="0"/>
              <a:t>Rådgivning og veiledning om forebyggende tiltak, utføres av vårt fagpersonell under hvert serviceoppdrag </a:t>
            </a:r>
          </a:p>
          <a:p>
            <a:pPr lvl="1"/>
            <a:r>
              <a:rPr lang="nb-NO" sz="1800" dirty="0" smtClean="0"/>
              <a:t>Servicerapport/befaringsrapport </a:t>
            </a:r>
            <a:r>
              <a:rPr lang="nb-NO" sz="1800" dirty="0"/>
              <a:t>oppsummerer også forslag til forebyggende tiltak som kunden kan foreta </a:t>
            </a:r>
            <a:r>
              <a:rPr lang="nb-NO" sz="1800" dirty="0" smtClean="0"/>
              <a:t>selv</a:t>
            </a:r>
            <a:br>
              <a:rPr lang="nb-NO" sz="1800" dirty="0" smtClean="0"/>
            </a:b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Kurs:  </a:t>
            </a:r>
          </a:p>
          <a:p>
            <a:pPr lvl="1"/>
            <a:r>
              <a:rPr lang="nb-NO" sz="1800" dirty="0"/>
              <a:t>Tilpasset kursopplegg innenfor forebyggende skadedyrkontroll ut fra kundens behov og </a:t>
            </a:r>
            <a:r>
              <a:rPr lang="nb-NO" sz="1800" dirty="0" smtClean="0"/>
              <a:t>ønsker</a:t>
            </a:r>
          </a:p>
          <a:p>
            <a:pPr lvl="1"/>
            <a:r>
              <a:rPr lang="nb-NO" sz="1800" dirty="0" smtClean="0"/>
              <a:t>Web-basert </a:t>
            </a:r>
            <a:r>
              <a:rPr lang="nb-NO" sz="1800" dirty="0"/>
              <a:t>interaktivt veggedyrkurs for driftspersonell og ledere</a:t>
            </a:r>
          </a:p>
          <a:p>
            <a:pPr lvl="1"/>
            <a:r>
              <a:rPr lang="nb-NO" sz="1800" dirty="0"/>
              <a:t>Bidra til å utarbeide prosedyrer til bruk for resepsjonsvakter, institusjonsansvarlige o.l.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4"/>
            <a:ext cx="1728192" cy="11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96145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Om oss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3"/>
          </a:xfrm>
        </p:spPr>
        <p:txBody>
          <a:bodyPr>
            <a:normAutofit lnSpcReduction="10000"/>
          </a:bodyPr>
          <a:lstStyle/>
          <a:p>
            <a:pPr marL="981075" lvl="1" indent="-523875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PELIAS den største norskeide aktøren i bransjen</a:t>
            </a:r>
          </a:p>
          <a:p>
            <a:pPr marL="981075" lvl="1" indent="-523875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100 % familie-eid </a:t>
            </a:r>
          </a:p>
          <a:p>
            <a:pPr marL="981075" lvl="1" indent="-523875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Etablert i 1987 </a:t>
            </a:r>
          </a:p>
          <a:p>
            <a:pPr marL="981075" lvl="1" indent="-523875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 turnover gir solid fagkompetanse</a:t>
            </a:r>
          </a:p>
          <a:p>
            <a:pPr marL="981075" lvl="1" indent="-523875" algn="l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Eneste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bransjen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ansatte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landets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fylker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1075" lvl="1" indent="-523875" algn="l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96,19%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fornøyde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kunder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959532" cy="24928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4805"/>
            <a:ext cx="2283060" cy="12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40161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   Vi tilbyr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2234729"/>
            <a:ext cx="7232848" cy="3404071"/>
          </a:xfrm>
        </p:spPr>
        <p:txBody>
          <a:bodyPr>
            <a:normAutofit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Skadedyrkontroll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Mattrygghet – </a:t>
            </a:r>
            <a:r>
              <a:rPr lang="nb-NO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TryggMat</a:t>
            </a:r>
            <a:endParaRPr lang="nb-NO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Hygieneservice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Fuglesikring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Radonmålinger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Brannvern</a:t>
            </a:r>
          </a:p>
          <a:p>
            <a:pPr algn="l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47" y="2237864"/>
            <a:ext cx="3168353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CE3329A-6A82-4571-8CE1-05173B88EB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3727" y="262462"/>
            <a:ext cx="8229600" cy="1368425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PELIAS er kvalitet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3C7868E-00DD-4A01-B36D-DE5C94978CA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8229600" cy="4568825"/>
          </a:xfrm>
        </p:spPr>
        <p:txBody>
          <a:bodyPr/>
          <a:lstStyle/>
          <a:p>
            <a:pPr marL="0" indent="0" algn="ctr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Våre sertifiseringer sikrer at vi har gode rutiner i samsvar </a:t>
            </a:r>
            <a:b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med krav fra kunder, forskrifter og lover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D60ECC4-FBA4-41A1-B7B7-2266CE44BC7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00" y="2578129"/>
            <a:ext cx="1284287" cy="1322388"/>
          </a:xfrm>
          <a:prstGeom prst="rect">
            <a:avLst/>
          </a:prstGeom>
        </p:spPr>
      </p:pic>
      <p:pic>
        <p:nvPicPr>
          <p:cNvPr id="8" name="Plassholder for innhold 6" descr="Logo">
            <a:hlinkClick r:id="rId3"/>
            <a:extLst>
              <a:ext uri="{FF2B5EF4-FFF2-40B4-BE49-F238E27FC236}">
                <a16:creationId xmlns:a16="http://schemas.microsoft.com/office/drawing/2014/main" id="{79D4172B-A5AF-4477-8430-7204936AB027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333" y="2807274"/>
            <a:ext cx="1557576" cy="12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911920E-3CC9-487F-98F6-E82302327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7" y="4197432"/>
            <a:ext cx="2524700" cy="133612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141AB1F-04D6-4D7F-AC95-A7953E6AE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07274"/>
            <a:ext cx="2221002" cy="86409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58" y="4357206"/>
            <a:ext cx="1764526" cy="11763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73" y="3996583"/>
            <a:ext cx="2096330" cy="15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   Våre fagfolk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457200" y="1843597"/>
            <a:ext cx="4978896" cy="4176713"/>
          </a:xfrm>
        </p:spPr>
        <p:txBody>
          <a:bodyPr>
            <a:normAutofit fontScale="92500" lnSpcReduction="10000"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Skadedyrkontrollører er offentlige godkjente av Folkehelseinstituttet  (FHI)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b-NO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odkjente</a:t>
            </a:r>
            <a:r>
              <a:rPr lang="nb-NO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gassingsledere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IK-Mat personell har høgskole/ universitetsutdanning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b-NO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ranningeniører</a:t>
            </a:r>
            <a:r>
              <a:rPr lang="nb-NO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 kan prosjektere brannforebyggende tiltak, og service av eksisterende anlegg og utstyr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36" y="1860348"/>
            <a:ext cx="2738164" cy="183125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36" y="4016372"/>
            <a:ext cx="2738164" cy="18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D4079E-9F6D-46C3-8E00-54CDA86C94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260351"/>
            <a:ext cx="7834064" cy="1152426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Vi bidrar til et bedre miljø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9C2F3C-501B-4B4F-A6B5-BEC1EAB1F40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5536" y="1484784"/>
            <a:ext cx="8352928" cy="464137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Vårt mål: Ingen negative fotavtrykk på miljøet innen 2027</a:t>
            </a:r>
            <a:b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Status 2018: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Giftfri skadedyrbekjempelse 24/7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Miljøfokus i alt fra innkjøp til avfall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El-biler og Euro6 klasse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Miljøfyrtårn sertifisert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Medlem av Grønt </a:t>
            </a:r>
            <a:r>
              <a:rPr lang="nb-NO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Punkt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ISO-14001 Miljøledelse innen utgangen av Okt.2018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ISO-45001 Arbeidsmiljø, første halvår 2019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42" y="2996952"/>
            <a:ext cx="2845122" cy="21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Vi tar samfunnsansvar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457200" y="2235200"/>
            <a:ext cx="5554960" cy="3403600"/>
          </a:xfrm>
        </p:spPr>
        <p:txBody>
          <a:bodyPr>
            <a:noAutofit/>
          </a:bodyPr>
          <a:lstStyle/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PELIAS er en godkjent lærebedrift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Avtale med Integrerings- og </a:t>
            </a:r>
            <a:r>
              <a:rPr lang="nb-NO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Mangfoldsdirektoratet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b-NO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IMDi</a:t>
            </a: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om sysselsetting av innvandrere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PELIAS hjelper unge arbeidstakere og andre som har falt utenfor arbeidslivet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0DA5E29-1F6F-4008-BA89-EE730957C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2"/>
            <a:ext cx="1941946" cy="128702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52" y="2134233"/>
            <a:ext cx="1802432" cy="18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F482F9E-6608-4995-BB25-157DF7BB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Innovasjon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2E5EAA-0A84-4D17-A10A-515B92E433F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2060575"/>
            <a:ext cx="4978896" cy="4065588"/>
          </a:xfrm>
        </p:spPr>
        <p:txBody>
          <a:bodyPr>
            <a:normAutofit/>
          </a:bodyPr>
          <a:lstStyle/>
          <a:p>
            <a:pPr lvl="0"/>
            <a:r>
              <a:rPr lang="nb-NO" sz="2400" dirty="0"/>
              <a:t>Eget team som forsker på nye, effektive og miljøvennlige metoder</a:t>
            </a:r>
            <a:br>
              <a:rPr lang="nb-NO" sz="2400" dirty="0"/>
            </a:br>
            <a:endParaRPr lang="nb-NO" sz="2400" dirty="0"/>
          </a:p>
          <a:p>
            <a:pPr lvl="0"/>
            <a:r>
              <a:rPr lang="en-US" sz="2400" dirty="0"/>
              <a:t>Best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giftfri</a:t>
            </a:r>
            <a:r>
              <a:rPr lang="en-US" sz="2400" dirty="0"/>
              <a:t> </a:t>
            </a:r>
            <a:r>
              <a:rPr lang="en-US" sz="2400" dirty="0" err="1"/>
              <a:t>skadedyrkontroll</a:t>
            </a:r>
            <a:r>
              <a:rPr lang="en-US" sz="2400" dirty="0"/>
              <a:t> med </a:t>
            </a:r>
            <a:r>
              <a:rPr lang="en-US" sz="2400" dirty="0" err="1"/>
              <a:t>elektronisk</a:t>
            </a:r>
            <a:r>
              <a:rPr lang="en-US" sz="2400" dirty="0"/>
              <a:t> </a:t>
            </a:r>
            <a:r>
              <a:rPr lang="en-US" sz="2400" dirty="0" err="1"/>
              <a:t>kommunikasjon</a:t>
            </a:r>
            <a:r>
              <a:rPr lang="en-US" sz="2400" dirty="0"/>
              <a:t>  :</a:t>
            </a:r>
          </a:p>
          <a:p>
            <a:pPr lvl="1"/>
            <a:r>
              <a:rPr lang="en-US" sz="2000" dirty="0" err="1"/>
              <a:t>Gnagere</a:t>
            </a:r>
            <a:endParaRPr lang="en-US" sz="2000" dirty="0"/>
          </a:p>
          <a:p>
            <a:pPr lvl="1"/>
            <a:r>
              <a:rPr lang="en-US" sz="2000" dirty="0" err="1"/>
              <a:t>Krypende</a:t>
            </a:r>
            <a:r>
              <a:rPr lang="en-US" sz="2000" dirty="0"/>
              <a:t> </a:t>
            </a:r>
            <a:r>
              <a:rPr lang="en-US" sz="2000" dirty="0" err="1"/>
              <a:t>insekter</a:t>
            </a:r>
            <a:endParaRPr lang="en-US" sz="2000" dirty="0"/>
          </a:p>
          <a:p>
            <a:pPr lvl="1"/>
            <a:r>
              <a:rPr lang="en-US" sz="2000" dirty="0" err="1"/>
              <a:t>Flyvende</a:t>
            </a:r>
            <a:r>
              <a:rPr lang="en-US" sz="2000" dirty="0"/>
              <a:t> </a:t>
            </a:r>
            <a:r>
              <a:rPr lang="en-US" sz="2000" dirty="0" err="1"/>
              <a:t>insekter</a:t>
            </a:r>
            <a:endParaRPr lang="en-US" sz="2000" dirty="0"/>
          </a:p>
          <a:p>
            <a:pPr lvl="1"/>
            <a:r>
              <a:rPr lang="en-US" sz="2000" dirty="0" err="1"/>
              <a:t>Fuglesikring</a:t>
            </a:r>
            <a:endParaRPr lang="nb-NO" sz="20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BD4123-462A-4635-AE99-19E5D478892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68145" y="1628775"/>
            <a:ext cx="2818656" cy="4497388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Se </a:t>
            </a:r>
            <a:r>
              <a:rPr lang="en-US" sz="2000" dirty="0" err="1"/>
              <a:t>videoer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innovative </a:t>
            </a:r>
            <a:r>
              <a:rPr lang="en-US" sz="2000" dirty="0" err="1"/>
              <a:t>løsninger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2"/>
              </a:rPr>
              <a:t>PELIAS power shield - </a:t>
            </a:r>
            <a:r>
              <a:rPr lang="en-US" sz="2000" dirty="0" err="1">
                <a:hlinkClick r:id="rId2"/>
              </a:rPr>
              <a:t>sikring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av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bygg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RatTrap - rottebekjempelse </a:t>
            </a:r>
            <a:r>
              <a:rPr lang="en-US" sz="2000" dirty="0" err="1">
                <a:hlinkClick r:id="rId3"/>
              </a:rPr>
              <a:t>i</a:t>
            </a:r>
            <a:r>
              <a:rPr lang="en-US" sz="2000" dirty="0">
                <a:hlinkClick r:id="rId3"/>
              </a:rPr>
              <a:t>  avløp og kloakk</a:t>
            </a:r>
            <a:endParaRPr lang="nb-NO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16" y="1628800"/>
            <a:ext cx="2122398" cy="15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03F18D-627A-4139-986A-0FDB47D5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IT Innovasjon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52FA15-58AE-477C-B926-65244942FD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82763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PELIAS har egen utviklingsavdeling for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Vi kan tilpasse våre systemer, slik at data kan implementeres direkte i kundens systemer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Vi utvikler kontinuerlig egne CRM/ERP/Logistikk og lønnssystemer for å redusere våre driftskostnader og sørge for konkurransedyktige løsninger til våre kunder</a:t>
            </a:r>
          </a:p>
        </p:txBody>
      </p:sp>
    </p:spTree>
    <p:extLst>
      <p:ext uri="{BB962C8B-B14F-4D97-AF65-F5344CB8AC3E}">
        <p14:creationId xmlns:p14="http://schemas.microsoft.com/office/powerpoint/2010/main" val="37736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 anb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-PELIAS-POWERPOINT" id="{0A2D9DBF-6A90-4878-A036-E6A7785F596D}" vid="{119E13E6-0167-4B92-A012-36503E9504C7}"/>
    </a:ext>
  </a:extLst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MAL-PELIAS-POWERPOINT</Template>
  <TotalTime>479</TotalTime>
  <Words>320</Words>
  <Application>Microsoft Office PowerPoint</Application>
  <PresentationFormat>Skjermfremvisning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Mal anbud</vt:lpstr>
      <vt:lpstr>1_Egendefinert utforming</vt:lpstr>
      <vt:lpstr>Egendefinert utforming</vt:lpstr>
      <vt:lpstr>Presentasjon av  PELIAS Norsk Skadedyrkontroll AS org.nr. 920 312 470  </vt:lpstr>
      <vt:lpstr>Om oss</vt:lpstr>
      <vt:lpstr>    Vi tilbyr</vt:lpstr>
      <vt:lpstr>PELIAS er kvalitet</vt:lpstr>
      <vt:lpstr>   Våre fagfolk</vt:lpstr>
      <vt:lpstr>Vi bidrar til et bedre miljø</vt:lpstr>
      <vt:lpstr>Vi tar samfunnsansvar</vt:lpstr>
      <vt:lpstr>Innovasjon</vt:lpstr>
      <vt:lpstr>IT Innovasjon</vt:lpstr>
      <vt:lpstr>Dokumentasjon</vt:lpstr>
      <vt:lpstr>Elektronisk rapportering</vt:lpstr>
      <vt:lpstr>Døgnvakt hele året</vt:lpstr>
      <vt:lpstr>Kurs og opplæring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Nymoen</dc:creator>
  <cp:lastModifiedBy>Nina Nymoen</cp:lastModifiedBy>
  <cp:revision>77</cp:revision>
  <dcterms:created xsi:type="dcterms:W3CDTF">2018-01-19T09:58:53Z</dcterms:created>
  <dcterms:modified xsi:type="dcterms:W3CDTF">2018-09-21T10:42:54Z</dcterms:modified>
</cp:coreProperties>
</file>