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96" r:id="rId6"/>
    <p:sldMasterId id="2147483708" r:id="rId7"/>
  </p:sldMasterIdLst>
  <p:notesMasterIdLst>
    <p:notesMasterId r:id="rId19"/>
  </p:notesMasterIdLst>
  <p:sldIdLst>
    <p:sldId id="307" r:id="rId8"/>
    <p:sldId id="257" r:id="rId9"/>
    <p:sldId id="356" r:id="rId10"/>
    <p:sldId id="312" r:id="rId11"/>
    <p:sldId id="357" r:id="rId12"/>
    <p:sldId id="358" r:id="rId13"/>
    <p:sldId id="353" r:id="rId14"/>
    <p:sldId id="354" r:id="rId15"/>
    <p:sldId id="355" r:id="rId16"/>
    <p:sldId id="360" r:id="rId17"/>
    <p:sldId id="361"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00"/>
    <a:srgbClr val="4C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14" autoAdjust="0"/>
  </p:normalViewPr>
  <p:slideViewPr>
    <p:cSldViewPr snapToGrid="0">
      <p:cViewPr varScale="1">
        <p:scale>
          <a:sx n="60" d="100"/>
          <a:sy n="60" d="100"/>
        </p:scale>
        <p:origin x="87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EB950-C7BB-4DB6-B012-D00BDA001BAF}" type="datetimeFigureOut">
              <a:rPr lang="nb-NO" smtClean="0"/>
              <a:t>06.05.2018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AEC05-46C4-4339-A5C5-D933EB093D32}" type="slidenum">
              <a:rPr lang="nb-NO" smtClean="0"/>
              <a:t>‹#›</a:t>
            </a:fld>
            <a:endParaRPr lang="nb-NO"/>
          </a:p>
        </p:txBody>
      </p:sp>
    </p:spTree>
    <p:extLst>
      <p:ext uri="{BB962C8B-B14F-4D97-AF65-F5344CB8AC3E}">
        <p14:creationId xmlns:p14="http://schemas.microsoft.com/office/powerpoint/2010/main" val="125380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2AEC05-46C4-4339-A5C5-D933EB093D32}" type="slidenum">
              <a:rPr lang="nb-NO" smtClean="0"/>
              <a:t>7</a:t>
            </a:fld>
            <a:endParaRPr lang="nb-NO"/>
          </a:p>
        </p:txBody>
      </p:sp>
    </p:spTree>
    <p:extLst>
      <p:ext uri="{BB962C8B-B14F-4D97-AF65-F5344CB8AC3E}">
        <p14:creationId xmlns:p14="http://schemas.microsoft.com/office/powerpoint/2010/main" val="13819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tel og undertittel">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Titteltekst</a:t>
            </a:r>
          </a:p>
        </p:txBody>
      </p:sp>
      <p:sp>
        <p:nvSpPr>
          <p:cNvPr id="12" name="Shape 12"/>
          <p:cNvSpPr>
            <a:spLocks noGrp="1"/>
          </p:cNvSpPr>
          <p:nvPr>
            <p:ph type="body" sz="quarter"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829827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1" y="1271587"/>
            <a:ext cx="4762501" cy="4314826"/>
          </a:xfrm>
          <a:prstGeom prst="rect">
            <a:avLst/>
          </a:prstGeom>
        </p:spPr>
        <p:txBody>
          <a:bodyPr lIns="91439" tIns="45719" rIns="91439" bIns="45719">
            <a:noAutofit/>
          </a:bodyPr>
          <a:lstStyle/>
          <a:p>
            <a:endParaRPr/>
          </a:p>
        </p:txBody>
      </p:sp>
      <p:sp>
        <p:nvSpPr>
          <p:cNvPr id="39" name="Shape 39"/>
          <p:cNvSpPr>
            <a:spLocks noGrp="1"/>
          </p:cNvSpPr>
          <p:nvPr>
            <p:ph type="title"/>
          </p:nvPr>
        </p:nvSpPr>
        <p:spPr>
          <a:xfrm>
            <a:off x="825501" y="1271587"/>
            <a:ext cx="5111751" cy="2105026"/>
          </a:xfrm>
          <a:prstGeom prst="rect">
            <a:avLst/>
          </a:prstGeom>
        </p:spPr>
        <p:txBody>
          <a:bodyPr/>
          <a:lstStyle>
            <a:lvl1pPr>
              <a:defRPr sz="4149"/>
            </a:lvl1pPr>
          </a:lstStyle>
          <a:p>
            <a:r>
              <a:t>Titteltekst</a:t>
            </a:r>
          </a:p>
        </p:txBody>
      </p:sp>
      <p:sp>
        <p:nvSpPr>
          <p:cNvPr id="40" name="Shape 40"/>
          <p:cNvSpPr>
            <a:spLocks noGrp="1"/>
          </p:cNvSpPr>
          <p:nvPr>
            <p:ph type="body" sz="quarter" idx="1"/>
          </p:nvPr>
        </p:nvSpPr>
        <p:spPr>
          <a:xfrm>
            <a:off x="825501" y="3424239"/>
            <a:ext cx="5111751" cy="2162175"/>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15033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8" name="Shape 48"/>
          <p:cNvSpPr>
            <a:spLocks noGrp="1"/>
          </p:cNvSpPr>
          <p:nvPr>
            <p:ph type="title"/>
          </p:nvPr>
        </p:nvSpPr>
        <p:spPr>
          <a:xfrm>
            <a:off x="844551" y="1214438"/>
            <a:ext cx="10502900" cy="857250"/>
          </a:xfrm>
          <a:prstGeom prst="rect">
            <a:avLst/>
          </a:prstGeom>
        </p:spPr>
        <p:txBody>
          <a:bodyPr anchor="ctr"/>
          <a:lstStyle/>
          <a:p>
            <a:r>
              <a:t>Titteltekst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560637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Shape 56"/>
          <p:cNvSpPr>
            <a:spLocks noGrp="1"/>
          </p:cNvSpPr>
          <p:nvPr>
            <p:ph type="title"/>
          </p:nvPr>
        </p:nvSpPr>
        <p:spPr>
          <a:xfrm>
            <a:off x="844551" y="1214438"/>
            <a:ext cx="10502900" cy="857250"/>
          </a:xfrm>
          <a:prstGeom prst="rect">
            <a:avLst/>
          </a:prstGeom>
        </p:spPr>
        <p:txBody>
          <a:bodyPr anchor="ctr"/>
          <a:lstStyle/>
          <a:p>
            <a:r>
              <a:t>Titteltekst</a:t>
            </a:r>
          </a:p>
        </p:txBody>
      </p:sp>
      <p:sp>
        <p:nvSpPr>
          <p:cNvPr id="57" name="Shape 57"/>
          <p:cNvSpPr>
            <a:spLocks noGrp="1"/>
          </p:cNvSpPr>
          <p:nvPr>
            <p:ph type="body" idx="1"/>
          </p:nvPr>
        </p:nvSpPr>
        <p:spPr>
          <a:xfrm>
            <a:off x="844551" y="2071688"/>
            <a:ext cx="10502900" cy="3452813"/>
          </a:xfrm>
          <a:prstGeom prst="rect">
            <a:avLst/>
          </a:prstGeom>
        </p:spPr>
        <p:txBody>
          <a:bodyPr anchor="ctr"/>
          <a:lstStyle>
            <a:lvl1pPr marL="309137" indent="-309137" algn="l">
              <a:spcBef>
                <a:spcPts val="2918"/>
              </a:spcBef>
              <a:buSzPct val="75000"/>
              <a:buChar char="•"/>
              <a:defRPr sz="2532"/>
            </a:lvl1pPr>
            <a:lvl2pPr marL="532403" indent="-309137" algn="l">
              <a:spcBef>
                <a:spcPts val="2918"/>
              </a:spcBef>
              <a:buSzPct val="75000"/>
              <a:buChar char="•"/>
              <a:defRPr sz="2532"/>
            </a:lvl2pPr>
            <a:lvl3pPr marL="755669" indent="-309137" algn="l">
              <a:spcBef>
                <a:spcPts val="2918"/>
              </a:spcBef>
              <a:buSzPct val="75000"/>
              <a:buChar char="•"/>
              <a:defRPr sz="2532"/>
            </a:lvl3pPr>
            <a:lvl4pPr marL="978935" indent="-309137" algn="l">
              <a:spcBef>
                <a:spcPts val="2918"/>
              </a:spcBef>
              <a:buSzPct val="75000"/>
              <a:buChar char="•"/>
              <a:defRPr sz="2532"/>
            </a:lvl4pPr>
            <a:lvl5pPr marL="1202201" indent="-309137" algn="l">
              <a:spcBef>
                <a:spcPts val="2918"/>
              </a:spcBef>
              <a:buSzPct val="75000"/>
              <a:buChar char="•"/>
              <a:defRPr sz="2532"/>
            </a:lvl5p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97688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6584950" y="2071688"/>
            <a:ext cx="4762501" cy="3452813"/>
          </a:xfrm>
          <a:prstGeom prst="rect">
            <a:avLst/>
          </a:prstGeom>
        </p:spPr>
        <p:txBody>
          <a:bodyPr lIns="91439" tIns="45719" rIns="91439" bIns="45719">
            <a:noAutofit/>
          </a:bodyPr>
          <a:lstStyle/>
          <a:p>
            <a:endParaRPr/>
          </a:p>
        </p:txBody>
      </p:sp>
      <p:sp>
        <p:nvSpPr>
          <p:cNvPr id="66" name="Shape 66"/>
          <p:cNvSpPr>
            <a:spLocks noGrp="1"/>
          </p:cNvSpPr>
          <p:nvPr>
            <p:ph type="title"/>
          </p:nvPr>
        </p:nvSpPr>
        <p:spPr>
          <a:xfrm>
            <a:off x="844551" y="1214438"/>
            <a:ext cx="10502900" cy="857250"/>
          </a:xfrm>
          <a:prstGeom prst="rect">
            <a:avLst/>
          </a:prstGeom>
        </p:spPr>
        <p:txBody>
          <a:bodyPr anchor="ctr"/>
          <a:lstStyle/>
          <a:p>
            <a:r>
              <a:t>Titteltekst</a:t>
            </a:r>
          </a:p>
        </p:txBody>
      </p:sp>
      <p:sp>
        <p:nvSpPr>
          <p:cNvPr id="67" name="Shape 67"/>
          <p:cNvSpPr>
            <a:spLocks noGrp="1"/>
          </p:cNvSpPr>
          <p:nvPr>
            <p:ph type="body" sz="half" idx="1"/>
          </p:nvPr>
        </p:nvSpPr>
        <p:spPr>
          <a:xfrm>
            <a:off x="844550" y="2071688"/>
            <a:ext cx="5003801" cy="3452813"/>
          </a:xfrm>
          <a:prstGeom prst="rect">
            <a:avLst/>
          </a:prstGeom>
        </p:spPr>
        <p:txBody>
          <a:bodyPr anchor="ctr"/>
          <a:lstStyle>
            <a:lvl1pPr marL="279430" indent="-279430" algn="l">
              <a:spcBef>
                <a:spcPts val="2250"/>
              </a:spcBef>
              <a:buSzPct val="75000"/>
              <a:buChar char="•"/>
              <a:defRPr sz="2250"/>
            </a:lvl1pPr>
            <a:lvl2pPr marL="475904" indent="-279430" algn="l">
              <a:spcBef>
                <a:spcPts val="2250"/>
              </a:spcBef>
              <a:buSzPct val="75000"/>
              <a:buChar char="•"/>
              <a:defRPr sz="2250"/>
            </a:lvl2pPr>
            <a:lvl3pPr marL="672378" indent="-279430" algn="l">
              <a:spcBef>
                <a:spcPts val="2250"/>
              </a:spcBef>
              <a:buSzPct val="75000"/>
              <a:buChar char="•"/>
              <a:defRPr sz="2250"/>
            </a:lvl3pPr>
            <a:lvl4pPr marL="868852" indent="-279430" algn="l">
              <a:spcBef>
                <a:spcPts val="2250"/>
              </a:spcBef>
              <a:buSzPct val="75000"/>
              <a:buChar char="•"/>
              <a:defRPr sz="2250"/>
            </a:lvl4pPr>
            <a:lvl5pPr marL="1065326" indent="-279430" algn="l">
              <a:spcBef>
                <a:spcPts val="2250"/>
              </a:spcBef>
              <a:buSzPct val="75000"/>
              <a:buChar char="•"/>
              <a:defRPr sz="2250"/>
            </a:lvl5pPr>
          </a:lstStyle>
          <a:p>
            <a:r>
              <a:t>Brødtekst nivå én</a:t>
            </a:r>
          </a:p>
          <a:p>
            <a:pPr lvl="1"/>
            <a:r>
              <a:t>Brødtekst nivå to</a:t>
            </a:r>
          </a:p>
          <a:p>
            <a:pPr lvl="2"/>
            <a:r>
              <a:t>Brødtekst nivå tre</a:t>
            </a:r>
          </a:p>
          <a:p>
            <a:pPr lvl="3"/>
            <a:r>
              <a:t>Brødtekst nivå fire</a:t>
            </a:r>
          </a:p>
          <a:p>
            <a:pPr lvl="4"/>
            <a:r>
              <a:t>Brødtekst nivå fem</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79096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5" name="Shape 75"/>
          <p:cNvSpPr>
            <a:spLocks noGrp="1"/>
          </p:cNvSpPr>
          <p:nvPr>
            <p:ph type="body" idx="1"/>
          </p:nvPr>
        </p:nvSpPr>
        <p:spPr>
          <a:xfrm>
            <a:off x="844551" y="1524000"/>
            <a:ext cx="10502900" cy="3805238"/>
          </a:xfrm>
          <a:prstGeom prst="rect">
            <a:avLst/>
          </a:prstGeom>
        </p:spPr>
        <p:txBody>
          <a:bodyPr anchor="ctr"/>
          <a:lstStyle>
            <a:lvl1pPr marL="309137" indent="-309137" algn="l">
              <a:spcBef>
                <a:spcPts val="2918"/>
              </a:spcBef>
              <a:buSzPct val="75000"/>
              <a:buChar char="•"/>
              <a:defRPr sz="2532"/>
            </a:lvl1pPr>
            <a:lvl2pPr marL="532403" indent="-309137" algn="l">
              <a:spcBef>
                <a:spcPts val="2918"/>
              </a:spcBef>
              <a:buSzPct val="75000"/>
              <a:buChar char="•"/>
              <a:defRPr sz="2532"/>
            </a:lvl2pPr>
            <a:lvl3pPr marL="755669" indent="-309137" algn="l">
              <a:spcBef>
                <a:spcPts val="2918"/>
              </a:spcBef>
              <a:buSzPct val="75000"/>
              <a:buChar char="•"/>
              <a:defRPr sz="2532"/>
            </a:lvl3pPr>
            <a:lvl4pPr marL="978935" indent="-309137" algn="l">
              <a:spcBef>
                <a:spcPts val="2918"/>
              </a:spcBef>
              <a:buSzPct val="75000"/>
              <a:buChar char="•"/>
              <a:defRPr sz="2532"/>
            </a:lvl4pPr>
            <a:lvl5pPr marL="1202201" indent="-309137" algn="l">
              <a:spcBef>
                <a:spcPts val="2918"/>
              </a:spcBef>
              <a:buSzPct val="75000"/>
              <a:buChar char="•"/>
              <a:defRPr sz="2532"/>
            </a:lvl5pPr>
          </a:lstStyle>
          <a:p>
            <a:r>
              <a:t>Brødtekst nivå én</a:t>
            </a:r>
          </a:p>
          <a:p>
            <a:pPr lvl="1"/>
            <a:r>
              <a:t>Brødtekst nivå to</a:t>
            </a:r>
          </a:p>
          <a:p>
            <a:pPr lvl="2"/>
            <a:r>
              <a:t>Brødtekst nivå tre</a:t>
            </a:r>
          </a:p>
          <a:p>
            <a:pPr lvl="3"/>
            <a:r>
              <a:t>Brødtekst nivå fire</a:t>
            </a:r>
          </a:p>
          <a:p>
            <a:pPr lvl="4"/>
            <a:r>
              <a:t>Brødtekst nivå fem</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222601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49" y="3500438"/>
            <a:ext cx="3702051" cy="2081213"/>
          </a:xfrm>
          <a:prstGeom prst="rect">
            <a:avLst/>
          </a:prstGeom>
        </p:spPr>
        <p:txBody>
          <a:bodyPr lIns="91439" tIns="45719" rIns="91439" bIns="45719">
            <a:noAutofit/>
          </a:bodyPr>
          <a:lstStyle/>
          <a:p>
            <a:endParaRPr/>
          </a:p>
        </p:txBody>
      </p:sp>
      <p:sp>
        <p:nvSpPr>
          <p:cNvPr id="84" name="Shape 84"/>
          <p:cNvSpPr>
            <a:spLocks noGrp="1"/>
          </p:cNvSpPr>
          <p:nvPr>
            <p:ph type="pic" sz="quarter" idx="14"/>
          </p:nvPr>
        </p:nvSpPr>
        <p:spPr>
          <a:xfrm>
            <a:off x="7880351" y="1281113"/>
            <a:ext cx="3702051" cy="2081213"/>
          </a:xfrm>
          <a:prstGeom prst="rect">
            <a:avLst/>
          </a:prstGeom>
        </p:spPr>
        <p:txBody>
          <a:bodyPr lIns="91439" tIns="45719" rIns="91439" bIns="45719">
            <a:noAutofit/>
          </a:bodyPr>
          <a:lstStyle/>
          <a:p>
            <a:endParaRPr/>
          </a:p>
        </p:txBody>
      </p:sp>
      <p:sp>
        <p:nvSpPr>
          <p:cNvPr id="85" name="Shape 85"/>
          <p:cNvSpPr>
            <a:spLocks noGrp="1"/>
          </p:cNvSpPr>
          <p:nvPr>
            <p:ph type="pic" sz="half" idx="15"/>
          </p:nvPr>
        </p:nvSpPr>
        <p:spPr>
          <a:xfrm>
            <a:off x="603250" y="1281112"/>
            <a:ext cx="7086601" cy="4300538"/>
          </a:xfrm>
          <a:prstGeom prst="rect">
            <a:avLst/>
          </a:prstGeom>
        </p:spPr>
        <p:txBody>
          <a:bodyPr lIns="91439" tIns="45719" rIns="91439" bIns="45719">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168811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799" y="4214813"/>
            <a:ext cx="9810752" cy="401690"/>
          </a:xfrm>
          <a:prstGeom prst="rect">
            <a:avLst/>
          </a:prstGeom>
        </p:spPr>
        <p:txBody>
          <a:bodyPr>
            <a:spAutoFit/>
          </a:bodyPr>
          <a:lstStyle>
            <a:lvl1pPr>
              <a:defRPr sz="1899"/>
            </a:lvl1pPr>
          </a:lstStyle>
          <a:p>
            <a:r>
              <a:t>– Johnny Appleseed</a:t>
            </a:r>
          </a:p>
        </p:txBody>
      </p:sp>
      <p:sp>
        <p:nvSpPr>
          <p:cNvPr id="94" name="Shape 94"/>
          <p:cNvSpPr>
            <a:spLocks noGrp="1"/>
          </p:cNvSpPr>
          <p:nvPr>
            <p:ph type="body" sz="quarter" idx="14"/>
          </p:nvPr>
        </p:nvSpPr>
        <p:spPr>
          <a:xfrm>
            <a:off x="1193799" y="3041344"/>
            <a:ext cx="9810752" cy="499089"/>
          </a:xfrm>
          <a:prstGeom prst="rect">
            <a:avLst/>
          </a:prstGeom>
        </p:spPr>
        <p:txBody>
          <a:bodyPr anchor="ctr">
            <a:spAutoFit/>
          </a:bodyPr>
          <a:lstStyle>
            <a:lvl1pPr>
              <a:defRPr sz="2532"/>
            </a:lvl1pPr>
          </a:lstStyle>
          <a:p>
            <a:r>
              <a:t>«Skriv et sitat her.»</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218388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ilde">
    <p:spTree>
      <p:nvGrpSpPr>
        <p:cNvPr id="1" name=""/>
        <p:cNvGrpSpPr/>
        <p:nvPr/>
      </p:nvGrpSpPr>
      <p:grpSpPr>
        <a:xfrm>
          <a:off x="0" y="0"/>
          <a:ext cx="0" cy="0"/>
          <a:chOff x="0" y="0"/>
          <a:chExt cx="0" cy="0"/>
        </a:xfrm>
      </p:grpSpPr>
      <p:sp>
        <p:nvSpPr>
          <p:cNvPr id="102" name="Shape 102"/>
          <p:cNvSpPr>
            <a:spLocks noGrp="1"/>
          </p:cNvSpPr>
          <p:nvPr>
            <p:ph type="pic" idx="13"/>
          </p:nvPr>
        </p:nvSpPr>
        <p:spPr>
          <a:xfrm>
            <a:off x="0" y="857250"/>
            <a:ext cx="12192000" cy="5143500"/>
          </a:xfrm>
          <a:prstGeom prst="rect">
            <a:avLst/>
          </a:prstGeom>
        </p:spPr>
        <p:txBody>
          <a:bodyPr lIns="91439" tIns="45719" rIns="91439" bIns="45719">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565507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11215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defTabSz="914400">
              <a:defRPr/>
            </a:lvl1pPr>
          </a:lstStyle>
          <a:p>
            <a:pPr>
              <a:defRPr/>
            </a:pPr>
            <a:endParaRPr lang="nb-NO"/>
          </a:p>
        </p:txBody>
      </p:sp>
      <p:sp>
        <p:nvSpPr>
          <p:cNvPr id="3" name="Plassholder for lysbildenummer 2"/>
          <p:cNvSpPr>
            <a:spLocks noGrp="1"/>
          </p:cNvSpPr>
          <p:nvPr>
            <p:ph type="sldNum" sz="quarter" idx="11"/>
          </p:nvPr>
        </p:nvSpPr>
        <p:spPr/>
        <p:txBody>
          <a:bodyPr/>
          <a:lstStyle>
            <a:lvl1pPr defTabSz="914400">
              <a:defRPr/>
            </a:lvl1pPr>
          </a:lstStyle>
          <a:p>
            <a:pPr>
              <a:defRPr/>
            </a:pPr>
            <a:fld id="{115BE160-BDE9-4C94-B1E6-63A079659F51}" type="slidenum">
              <a:rPr lang="nb-NO"/>
              <a:pPr>
                <a:defRPr/>
              </a:pPr>
              <a:t>‹#›</a:t>
            </a:fld>
            <a:endParaRPr lang="nb-NO"/>
          </a:p>
        </p:txBody>
      </p:sp>
      <p:sp>
        <p:nvSpPr>
          <p:cNvPr id="4" name="Plassholder for bunntekst 3"/>
          <p:cNvSpPr>
            <a:spLocks noGrp="1"/>
          </p:cNvSpPr>
          <p:nvPr>
            <p:ph type="ftr" sz="quarter" idx="12"/>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92516352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6"/>
            <a:ext cx="10972800" cy="1470025"/>
          </a:xfrm>
        </p:spPr>
        <p:txBody>
          <a:bodyPr>
            <a:normAutofit/>
          </a:bodyPr>
          <a:lstStyle>
            <a:lvl1pPr algn="ctr">
              <a:defRPr sz="4000"/>
            </a:lvl1pPr>
          </a:lstStyle>
          <a:p>
            <a:r>
              <a:rPr lang="nb-NO"/>
              <a:t>Klikk for å redigere tittelstil</a:t>
            </a:r>
            <a:endParaRPr lang="nb-NO" dirty="0"/>
          </a:p>
        </p:txBody>
      </p:sp>
      <p:sp>
        <p:nvSpPr>
          <p:cNvPr id="3" name="Subtitle 2"/>
          <p:cNvSpPr>
            <a:spLocks noGrp="1"/>
          </p:cNvSpPr>
          <p:nvPr>
            <p:ph type="subTitle" idx="1"/>
          </p:nvPr>
        </p:nvSpPr>
        <p:spPr>
          <a:xfrm>
            <a:off x="609600" y="3733800"/>
            <a:ext cx="10972800" cy="16192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3196026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tel og undertittel">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Titteltekst</a:t>
            </a:r>
          </a:p>
        </p:txBody>
      </p:sp>
      <p:sp>
        <p:nvSpPr>
          <p:cNvPr id="12" name="Shape 12"/>
          <p:cNvSpPr>
            <a:spLocks noGrp="1"/>
          </p:cNvSpPr>
          <p:nvPr>
            <p:ph type="body" sz="quarter"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053868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ilde – horisontalt">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1562986" y="1109663"/>
            <a:ext cx="9067801" cy="3276600"/>
          </a:xfrm>
          <a:prstGeom prst="rect">
            <a:avLst/>
          </a:prstGeom>
        </p:spPr>
        <p:txBody>
          <a:bodyPr lIns="91439" tIns="45719" rIns="91439" bIns="45719">
            <a:noAutofit/>
          </a:bodyPr>
          <a:lstStyle/>
          <a:p>
            <a:endParaRPr/>
          </a:p>
        </p:txBody>
      </p:sp>
      <p:sp>
        <p:nvSpPr>
          <p:cNvPr id="21" name="Shape 21"/>
          <p:cNvSpPr>
            <a:spLocks noGrp="1"/>
          </p:cNvSpPr>
          <p:nvPr>
            <p:ph type="title"/>
          </p:nvPr>
        </p:nvSpPr>
        <p:spPr>
          <a:xfrm>
            <a:off x="317502" y="4400552"/>
            <a:ext cx="11557001" cy="752475"/>
          </a:xfrm>
          <a:prstGeom prst="rect">
            <a:avLst/>
          </a:prstGeom>
        </p:spPr>
        <p:txBody>
          <a:bodyPr/>
          <a:lstStyle/>
          <a:p>
            <a:r>
              <a:t>Titteltekst</a:t>
            </a:r>
          </a:p>
        </p:txBody>
      </p:sp>
      <p:sp>
        <p:nvSpPr>
          <p:cNvPr id="22" name="Shape 22"/>
          <p:cNvSpPr>
            <a:spLocks noGrp="1"/>
          </p:cNvSpPr>
          <p:nvPr>
            <p:ph type="body" sz="quarter" idx="1"/>
          </p:nvPr>
        </p:nvSpPr>
        <p:spPr>
          <a:xfrm>
            <a:off x="317502" y="5176839"/>
            <a:ext cx="11557001" cy="595313"/>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889627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30" name="Shape 30"/>
          <p:cNvSpPr>
            <a:spLocks noGrp="1"/>
          </p:cNvSpPr>
          <p:nvPr>
            <p:ph type="title"/>
          </p:nvPr>
        </p:nvSpPr>
        <p:spPr>
          <a:xfrm>
            <a:off x="889002" y="2557462"/>
            <a:ext cx="10414001" cy="1743076"/>
          </a:xfrm>
          <a:prstGeom prst="rect">
            <a:avLst/>
          </a:prstGeom>
        </p:spPr>
        <p:txBody>
          <a:bodyPr anchor="ctr"/>
          <a:lstStyle/>
          <a:p>
            <a:r>
              <a:t>Titteltekst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9439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1" y="1271587"/>
            <a:ext cx="4762501" cy="4314826"/>
          </a:xfrm>
          <a:prstGeom prst="rect">
            <a:avLst/>
          </a:prstGeom>
        </p:spPr>
        <p:txBody>
          <a:bodyPr lIns="91439" tIns="45719" rIns="91439" bIns="45719">
            <a:noAutofit/>
          </a:bodyPr>
          <a:lstStyle/>
          <a:p>
            <a:endParaRPr/>
          </a:p>
        </p:txBody>
      </p:sp>
      <p:sp>
        <p:nvSpPr>
          <p:cNvPr id="39" name="Shape 39"/>
          <p:cNvSpPr>
            <a:spLocks noGrp="1"/>
          </p:cNvSpPr>
          <p:nvPr>
            <p:ph type="title"/>
          </p:nvPr>
        </p:nvSpPr>
        <p:spPr>
          <a:xfrm>
            <a:off x="825501" y="1271587"/>
            <a:ext cx="5111751" cy="2105026"/>
          </a:xfrm>
          <a:prstGeom prst="rect">
            <a:avLst/>
          </a:prstGeom>
        </p:spPr>
        <p:txBody>
          <a:bodyPr/>
          <a:lstStyle>
            <a:lvl1pPr>
              <a:defRPr sz="4149"/>
            </a:lvl1pPr>
          </a:lstStyle>
          <a:p>
            <a:r>
              <a:t>Titteltekst</a:t>
            </a:r>
          </a:p>
        </p:txBody>
      </p:sp>
      <p:sp>
        <p:nvSpPr>
          <p:cNvPr id="40" name="Shape 40"/>
          <p:cNvSpPr>
            <a:spLocks noGrp="1"/>
          </p:cNvSpPr>
          <p:nvPr>
            <p:ph type="body" sz="quarter" idx="1"/>
          </p:nvPr>
        </p:nvSpPr>
        <p:spPr>
          <a:xfrm>
            <a:off x="825501" y="3424240"/>
            <a:ext cx="5111751" cy="2162175"/>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492847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8" name="Shape 48"/>
          <p:cNvSpPr>
            <a:spLocks noGrp="1"/>
          </p:cNvSpPr>
          <p:nvPr>
            <p:ph type="title"/>
          </p:nvPr>
        </p:nvSpPr>
        <p:spPr>
          <a:xfrm>
            <a:off x="844553" y="1214438"/>
            <a:ext cx="10502900" cy="857250"/>
          </a:xfrm>
          <a:prstGeom prst="rect">
            <a:avLst/>
          </a:prstGeom>
        </p:spPr>
        <p:txBody>
          <a:bodyPr anchor="ctr"/>
          <a:lstStyle/>
          <a:p>
            <a:r>
              <a:t>Titteltekst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554851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Shape 56"/>
          <p:cNvSpPr>
            <a:spLocks noGrp="1"/>
          </p:cNvSpPr>
          <p:nvPr>
            <p:ph type="title"/>
          </p:nvPr>
        </p:nvSpPr>
        <p:spPr>
          <a:xfrm>
            <a:off x="844553" y="1214438"/>
            <a:ext cx="10502900" cy="857250"/>
          </a:xfrm>
          <a:prstGeom prst="rect">
            <a:avLst/>
          </a:prstGeom>
        </p:spPr>
        <p:txBody>
          <a:bodyPr anchor="ctr"/>
          <a:lstStyle/>
          <a:p>
            <a:r>
              <a:t>Titteltekst</a:t>
            </a:r>
          </a:p>
        </p:txBody>
      </p:sp>
      <p:sp>
        <p:nvSpPr>
          <p:cNvPr id="57" name="Shape 57"/>
          <p:cNvSpPr>
            <a:spLocks noGrp="1"/>
          </p:cNvSpPr>
          <p:nvPr>
            <p:ph type="body" idx="1"/>
          </p:nvPr>
        </p:nvSpPr>
        <p:spPr>
          <a:xfrm>
            <a:off x="844553" y="2071689"/>
            <a:ext cx="10502900" cy="3452813"/>
          </a:xfrm>
          <a:prstGeom prst="rect">
            <a:avLst/>
          </a:prstGeom>
        </p:spPr>
        <p:txBody>
          <a:bodyPr anchor="ctr"/>
          <a:lstStyle>
            <a:lvl1pPr marL="309165" indent="-309165" algn="l">
              <a:spcBef>
                <a:spcPts val="2918"/>
              </a:spcBef>
              <a:buSzPct val="75000"/>
              <a:buChar char="•"/>
              <a:defRPr sz="2532"/>
            </a:lvl1pPr>
            <a:lvl2pPr marL="532451" indent="-309165" algn="l">
              <a:spcBef>
                <a:spcPts val="2918"/>
              </a:spcBef>
              <a:buSzPct val="75000"/>
              <a:buChar char="•"/>
              <a:defRPr sz="2532"/>
            </a:lvl2pPr>
            <a:lvl3pPr marL="755738" indent="-309165" algn="l">
              <a:spcBef>
                <a:spcPts val="2918"/>
              </a:spcBef>
              <a:buSzPct val="75000"/>
              <a:buChar char="•"/>
              <a:defRPr sz="2532"/>
            </a:lvl3pPr>
            <a:lvl4pPr marL="979024" indent="-309165" algn="l">
              <a:spcBef>
                <a:spcPts val="2918"/>
              </a:spcBef>
              <a:buSzPct val="75000"/>
              <a:buChar char="•"/>
              <a:defRPr sz="2532"/>
            </a:lvl4pPr>
            <a:lvl5pPr marL="1202311" indent="-309165" algn="l">
              <a:spcBef>
                <a:spcPts val="2918"/>
              </a:spcBef>
              <a:buSzPct val="75000"/>
              <a:buChar char="•"/>
              <a:defRPr sz="2532"/>
            </a:lvl5p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200971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6584950" y="2071689"/>
            <a:ext cx="4762501" cy="3452813"/>
          </a:xfrm>
          <a:prstGeom prst="rect">
            <a:avLst/>
          </a:prstGeom>
        </p:spPr>
        <p:txBody>
          <a:bodyPr lIns="91439" tIns="45719" rIns="91439" bIns="45719">
            <a:noAutofit/>
          </a:bodyPr>
          <a:lstStyle/>
          <a:p>
            <a:endParaRPr/>
          </a:p>
        </p:txBody>
      </p:sp>
      <p:sp>
        <p:nvSpPr>
          <p:cNvPr id="66" name="Shape 66"/>
          <p:cNvSpPr>
            <a:spLocks noGrp="1"/>
          </p:cNvSpPr>
          <p:nvPr>
            <p:ph type="title"/>
          </p:nvPr>
        </p:nvSpPr>
        <p:spPr>
          <a:xfrm>
            <a:off x="844553" y="1214438"/>
            <a:ext cx="10502900" cy="857250"/>
          </a:xfrm>
          <a:prstGeom prst="rect">
            <a:avLst/>
          </a:prstGeom>
        </p:spPr>
        <p:txBody>
          <a:bodyPr anchor="ctr"/>
          <a:lstStyle/>
          <a:p>
            <a:r>
              <a:t>Titteltekst</a:t>
            </a:r>
          </a:p>
        </p:txBody>
      </p:sp>
      <p:sp>
        <p:nvSpPr>
          <p:cNvPr id="67" name="Shape 67"/>
          <p:cNvSpPr>
            <a:spLocks noGrp="1"/>
          </p:cNvSpPr>
          <p:nvPr>
            <p:ph type="body" sz="half" idx="1"/>
          </p:nvPr>
        </p:nvSpPr>
        <p:spPr>
          <a:xfrm>
            <a:off x="844552" y="2071689"/>
            <a:ext cx="5003801" cy="3452813"/>
          </a:xfrm>
          <a:prstGeom prst="rect">
            <a:avLst/>
          </a:prstGeom>
        </p:spPr>
        <p:txBody>
          <a:bodyPr anchor="ctr"/>
          <a:lstStyle>
            <a:lvl1pPr marL="279456" indent="-279456" algn="l">
              <a:spcBef>
                <a:spcPts val="2250"/>
              </a:spcBef>
              <a:buSzPct val="75000"/>
              <a:buChar char="•"/>
              <a:defRPr sz="2250"/>
            </a:lvl1pPr>
            <a:lvl2pPr marL="475947" indent="-279456" algn="l">
              <a:spcBef>
                <a:spcPts val="2250"/>
              </a:spcBef>
              <a:buSzPct val="75000"/>
              <a:buChar char="•"/>
              <a:defRPr sz="2250"/>
            </a:lvl2pPr>
            <a:lvl3pPr marL="672439" indent="-279456" algn="l">
              <a:spcBef>
                <a:spcPts val="2250"/>
              </a:spcBef>
              <a:buSzPct val="75000"/>
              <a:buChar char="•"/>
              <a:defRPr sz="2250"/>
            </a:lvl3pPr>
            <a:lvl4pPr marL="868931" indent="-279456" algn="l">
              <a:spcBef>
                <a:spcPts val="2250"/>
              </a:spcBef>
              <a:buSzPct val="75000"/>
              <a:buChar char="•"/>
              <a:defRPr sz="2250"/>
            </a:lvl4pPr>
            <a:lvl5pPr marL="1065423" indent="-279456" algn="l">
              <a:spcBef>
                <a:spcPts val="2250"/>
              </a:spcBef>
              <a:buSzPct val="75000"/>
              <a:buChar char="•"/>
              <a:defRPr sz="2250"/>
            </a:lvl5pPr>
          </a:lstStyle>
          <a:p>
            <a:r>
              <a:t>Brødtekst nivå én</a:t>
            </a:r>
          </a:p>
          <a:p>
            <a:pPr lvl="1"/>
            <a:r>
              <a:t>Brødtekst nivå to</a:t>
            </a:r>
          </a:p>
          <a:p>
            <a:pPr lvl="2"/>
            <a:r>
              <a:t>Brødtekst nivå tre</a:t>
            </a:r>
          </a:p>
          <a:p>
            <a:pPr lvl="3"/>
            <a:r>
              <a:t>Brødtekst nivå fire</a:t>
            </a:r>
          </a:p>
          <a:p>
            <a:pPr lvl="4"/>
            <a:r>
              <a:t>Brødtekst nivå fem</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802186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5" name="Shape 75"/>
          <p:cNvSpPr>
            <a:spLocks noGrp="1"/>
          </p:cNvSpPr>
          <p:nvPr>
            <p:ph type="body" idx="1"/>
          </p:nvPr>
        </p:nvSpPr>
        <p:spPr>
          <a:xfrm>
            <a:off x="844553" y="1524000"/>
            <a:ext cx="10502900" cy="3805238"/>
          </a:xfrm>
          <a:prstGeom prst="rect">
            <a:avLst/>
          </a:prstGeom>
        </p:spPr>
        <p:txBody>
          <a:bodyPr anchor="ctr"/>
          <a:lstStyle>
            <a:lvl1pPr marL="309165" indent="-309165" algn="l">
              <a:spcBef>
                <a:spcPts val="2918"/>
              </a:spcBef>
              <a:buSzPct val="75000"/>
              <a:buChar char="•"/>
              <a:defRPr sz="2532"/>
            </a:lvl1pPr>
            <a:lvl2pPr marL="532451" indent="-309165" algn="l">
              <a:spcBef>
                <a:spcPts val="2918"/>
              </a:spcBef>
              <a:buSzPct val="75000"/>
              <a:buChar char="•"/>
              <a:defRPr sz="2532"/>
            </a:lvl2pPr>
            <a:lvl3pPr marL="755738" indent="-309165" algn="l">
              <a:spcBef>
                <a:spcPts val="2918"/>
              </a:spcBef>
              <a:buSzPct val="75000"/>
              <a:buChar char="•"/>
              <a:defRPr sz="2532"/>
            </a:lvl3pPr>
            <a:lvl4pPr marL="979024" indent="-309165" algn="l">
              <a:spcBef>
                <a:spcPts val="2918"/>
              </a:spcBef>
              <a:buSzPct val="75000"/>
              <a:buChar char="•"/>
              <a:defRPr sz="2532"/>
            </a:lvl4pPr>
            <a:lvl5pPr marL="1202311" indent="-309165" algn="l">
              <a:spcBef>
                <a:spcPts val="2918"/>
              </a:spcBef>
              <a:buSzPct val="75000"/>
              <a:buChar char="•"/>
              <a:defRPr sz="2532"/>
            </a:lvl5pPr>
          </a:lstStyle>
          <a:p>
            <a:r>
              <a:rPr dirty="0"/>
              <a:t>Brødtekst nivå én</a:t>
            </a:r>
          </a:p>
          <a:p>
            <a:pPr lvl="1"/>
            <a:r>
              <a:rPr dirty="0"/>
              <a:t>Brødtekst nivå to</a:t>
            </a:r>
          </a:p>
          <a:p>
            <a:pPr lvl="2"/>
            <a:r>
              <a:rPr dirty="0"/>
              <a:t>Brødtekst nivå tre</a:t>
            </a:r>
          </a:p>
          <a:p>
            <a:pPr lvl="3"/>
            <a:r>
              <a:rPr dirty="0"/>
              <a:t>Brødtekst nivå fire</a:t>
            </a:r>
          </a:p>
          <a:p>
            <a:pPr lvl="4"/>
            <a:r>
              <a:rPr dirty="0"/>
              <a:t>Brødtekst nivå fem</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367498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49" y="3500439"/>
            <a:ext cx="3702051" cy="2081213"/>
          </a:xfrm>
          <a:prstGeom prst="rect">
            <a:avLst/>
          </a:prstGeom>
        </p:spPr>
        <p:txBody>
          <a:bodyPr lIns="91439" tIns="45719" rIns="91439" bIns="45719">
            <a:noAutofit/>
          </a:bodyPr>
          <a:lstStyle/>
          <a:p>
            <a:endParaRPr/>
          </a:p>
        </p:txBody>
      </p:sp>
      <p:sp>
        <p:nvSpPr>
          <p:cNvPr id="84" name="Shape 84"/>
          <p:cNvSpPr>
            <a:spLocks noGrp="1"/>
          </p:cNvSpPr>
          <p:nvPr>
            <p:ph type="pic" sz="quarter" idx="14"/>
          </p:nvPr>
        </p:nvSpPr>
        <p:spPr>
          <a:xfrm>
            <a:off x="7880351" y="1281114"/>
            <a:ext cx="3702051" cy="2081213"/>
          </a:xfrm>
          <a:prstGeom prst="rect">
            <a:avLst/>
          </a:prstGeom>
        </p:spPr>
        <p:txBody>
          <a:bodyPr lIns="91439" tIns="45719" rIns="91439" bIns="45719">
            <a:noAutofit/>
          </a:bodyPr>
          <a:lstStyle/>
          <a:p>
            <a:endParaRPr/>
          </a:p>
        </p:txBody>
      </p:sp>
      <p:sp>
        <p:nvSpPr>
          <p:cNvPr id="85" name="Shape 85"/>
          <p:cNvSpPr>
            <a:spLocks noGrp="1"/>
          </p:cNvSpPr>
          <p:nvPr>
            <p:ph type="pic" sz="half" idx="15"/>
          </p:nvPr>
        </p:nvSpPr>
        <p:spPr>
          <a:xfrm>
            <a:off x="603252" y="1281112"/>
            <a:ext cx="7086601" cy="4300538"/>
          </a:xfrm>
          <a:prstGeom prst="rect">
            <a:avLst/>
          </a:prstGeom>
        </p:spPr>
        <p:txBody>
          <a:bodyPr lIns="91439" tIns="45719" rIns="91439" bIns="45719">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38947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799" y="4214813"/>
            <a:ext cx="9810752" cy="401690"/>
          </a:xfrm>
          <a:prstGeom prst="rect">
            <a:avLst/>
          </a:prstGeom>
        </p:spPr>
        <p:txBody>
          <a:bodyPr>
            <a:spAutoFit/>
          </a:bodyPr>
          <a:lstStyle>
            <a:lvl1pPr>
              <a:defRPr sz="1899"/>
            </a:lvl1pPr>
          </a:lstStyle>
          <a:p>
            <a:r>
              <a:t>– Johnny Appleseed</a:t>
            </a:r>
          </a:p>
        </p:txBody>
      </p:sp>
      <p:sp>
        <p:nvSpPr>
          <p:cNvPr id="94" name="Shape 94"/>
          <p:cNvSpPr>
            <a:spLocks noGrp="1"/>
          </p:cNvSpPr>
          <p:nvPr>
            <p:ph type="body" sz="quarter" idx="14"/>
          </p:nvPr>
        </p:nvSpPr>
        <p:spPr>
          <a:xfrm>
            <a:off x="1193799" y="3041345"/>
            <a:ext cx="9810752" cy="499089"/>
          </a:xfrm>
          <a:prstGeom prst="rect">
            <a:avLst/>
          </a:prstGeom>
        </p:spPr>
        <p:txBody>
          <a:bodyPr anchor="ctr">
            <a:spAutoFit/>
          </a:bodyPr>
          <a:lstStyle>
            <a:lvl1pPr>
              <a:defRPr sz="2532"/>
            </a:lvl1pPr>
          </a:lstStyle>
          <a:p>
            <a:r>
              <a:t>«Skriv et sitat her.»</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32995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1008"/>
            <a:ext cx="10972800" cy="720080"/>
          </a:xfrm>
        </p:spPr>
        <p:txBody>
          <a:bodyPr>
            <a:normAutofit/>
          </a:bodyPr>
          <a:lstStyle>
            <a:lvl1pPr algn="ctr">
              <a:defRPr sz="4000"/>
            </a:lvl1pPr>
          </a:lstStyle>
          <a:p>
            <a:r>
              <a:rPr lang="nb-NO"/>
              <a:t>Klikk for å redigere tittelstil</a:t>
            </a:r>
            <a:endParaRPr lang="nb-NO" dirty="0"/>
          </a:p>
        </p:txBody>
      </p:sp>
      <p:sp>
        <p:nvSpPr>
          <p:cNvPr id="3" name="Subtitle 2"/>
          <p:cNvSpPr>
            <a:spLocks noGrp="1"/>
          </p:cNvSpPr>
          <p:nvPr>
            <p:ph type="subTitle" idx="1"/>
          </p:nvPr>
        </p:nvSpPr>
        <p:spPr>
          <a:xfrm>
            <a:off x="609600" y="4330030"/>
            <a:ext cx="10972800" cy="16192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3591890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ilde">
    <p:spTree>
      <p:nvGrpSpPr>
        <p:cNvPr id="1" name=""/>
        <p:cNvGrpSpPr/>
        <p:nvPr/>
      </p:nvGrpSpPr>
      <p:grpSpPr>
        <a:xfrm>
          <a:off x="0" y="0"/>
          <a:ext cx="0" cy="0"/>
          <a:chOff x="0" y="0"/>
          <a:chExt cx="0" cy="0"/>
        </a:xfrm>
      </p:grpSpPr>
      <p:sp>
        <p:nvSpPr>
          <p:cNvPr id="102" name="Shape 102"/>
          <p:cNvSpPr>
            <a:spLocks noGrp="1"/>
          </p:cNvSpPr>
          <p:nvPr>
            <p:ph type="pic" idx="13"/>
          </p:nvPr>
        </p:nvSpPr>
        <p:spPr>
          <a:xfrm>
            <a:off x="0" y="857250"/>
            <a:ext cx="12192000" cy="5143500"/>
          </a:xfrm>
          <a:prstGeom prst="rect">
            <a:avLst/>
          </a:prstGeom>
        </p:spPr>
        <p:txBody>
          <a:bodyPr lIns="91439" tIns="45719" rIns="91439" bIns="45719">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597088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027972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nb-NO"/>
          </a:p>
        </p:txBody>
      </p:sp>
      <p:sp>
        <p:nvSpPr>
          <p:cNvPr id="8" name="Content Placeholder 8"/>
          <p:cNvSpPr>
            <a:spLocks noGrp="1"/>
          </p:cNvSpPr>
          <p:nvPr>
            <p:ph sz="quarter" idx="13"/>
          </p:nvPr>
        </p:nvSpPr>
        <p:spPr>
          <a:xfrm>
            <a:off x="609600" y="1643063"/>
            <a:ext cx="10972800" cy="428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Date Placeholder 4"/>
          <p:cNvSpPr>
            <a:spLocks noGrp="1"/>
          </p:cNvSpPr>
          <p:nvPr>
            <p:ph type="dt" sz="half" idx="14"/>
          </p:nvPr>
        </p:nvSpPr>
        <p:spPr/>
        <p:txBody>
          <a:bodyPr/>
          <a:lstStyle>
            <a:lvl1pPr>
              <a:defRPr/>
            </a:lvl1pPr>
          </a:lstStyle>
          <a:p>
            <a:pPr>
              <a:defRPr/>
            </a:pPr>
            <a:fld id="{182FCA49-EE66-4EBA-8EA7-4EF1F2663148}" type="datetimeFigureOut">
              <a:rPr lang="nb-NO"/>
              <a:pPr>
                <a:defRPr/>
              </a:pPr>
              <a:t>06.05.2018</a:t>
            </a:fld>
            <a:endParaRPr lang="nb-NO" dirty="0"/>
          </a:p>
        </p:txBody>
      </p:sp>
      <p:sp>
        <p:nvSpPr>
          <p:cNvPr id="7" name="Slide Number Placeholder 5"/>
          <p:cNvSpPr>
            <a:spLocks noGrp="1"/>
          </p:cNvSpPr>
          <p:nvPr>
            <p:ph type="sldNum" sz="quarter" idx="15"/>
          </p:nvPr>
        </p:nvSpPr>
        <p:spPr/>
        <p:txBody>
          <a:bodyPr/>
          <a:lstStyle>
            <a:lvl1pPr>
              <a:defRPr/>
            </a:lvl1pPr>
          </a:lstStyle>
          <a:p>
            <a:pPr>
              <a:defRPr/>
            </a:pPr>
            <a:fld id="{5A51F709-1890-45C9-ABC1-8A18176DCE3B}" type="slidenum">
              <a:rPr lang="nb-NO"/>
              <a:pPr>
                <a:defRPr/>
              </a:pPr>
              <a:t>‹#›</a:t>
            </a:fld>
            <a:endParaRPr lang="nb-NO"/>
          </a:p>
        </p:txBody>
      </p:sp>
      <p:sp>
        <p:nvSpPr>
          <p:cNvPr id="9" name="Footer Placeholder 6"/>
          <p:cNvSpPr>
            <a:spLocks noGrp="1"/>
          </p:cNvSpPr>
          <p:nvPr>
            <p:ph type="ftr" sz="quarter" idx="16"/>
          </p:nvPr>
        </p:nvSpPr>
        <p:spPr/>
        <p:txBody>
          <a:bodyPr/>
          <a:lstStyle>
            <a:lvl1pPr>
              <a:defRPr/>
            </a:lvl1pPr>
          </a:lstStyle>
          <a:p>
            <a:pPr>
              <a:defRPr/>
            </a:pPr>
            <a:endParaRPr lang="nb-NO"/>
          </a:p>
        </p:txBody>
      </p:sp>
    </p:spTree>
    <p:extLst>
      <p:ext uri="{BB962C8B-B14F-4D97-AF65-F5344CB8AC3E}">
        <p14:creationId xmlns:p14="http://schemas.microsoft.com/office/powerpoint/2010/main" val="184886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35040"/>
            <a:ext cx="10972800" cy="1470025"/>
          </a:xfrm>
        </p:spPr>
        <p:txBody>
          <a:bodyPr>
            <a:normAutofit/>
          </a:bodyPr>
          <a:lstStyle>
            <a:lvl1pPr algn="ctr">
              <a:defRPr sz="4000"/>
            </a:lvl1pPr>
          </a:lstStyle>
          <a:p>
            <a:r>
              <a:rPr lang="nb-NO"/>
              <a:t>Klikk for å redigere tittelstil</a:t>
            </a:r>
            <a:endParaRPr lang="nb-NO" dirty="0"/>
          </a:p>
        </p:txBody>
      </p:sp>
      <p:sp>
        <p:nvSpPr>
          <p:cNvPr id="3" name="Subtitle 2"/>
          <p:cNvSpPr>
            <a:spLocks noGrp="1"/>
          </p:cNvSpPr>
          <p:nvPr>
            <p:ph type="subTitle" idx="1"/>
          </p:nvPr>
        </p:nvSpPr>
        <p:spPr>
          <a:xfrm>
            <a:off x="609600" y="4114006"/>
            <a:ext cx="10972800" cy="16192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338115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8841"/>
            <a:ext cx="8270709" cy="1470025"/>
          </a:xfrm>
        </p:spPr>
        <p:txBody>
          <a:bodyPr>
            <a:normAutofit/>
          </a:bodyPr>
          <a:lstStyle>
            <a:lvl1pPr algn="l">
              <a:defRPr sz="4000"/>
            </a:lvl1pPr>
          </a:lstStyle>
          <a:p>
            <a:r>
              <a:rPr lang="nb-NO"/>
              <a:t>Klikk for å redigere tittelstil</a:t>
            </a:r>
            <a:endParaRPr lang="nb-NO" dirty="0"/>
          </a:p>
        </p:txBody>
      </p:sp>
      <p:sp>
        <p:nvSpPr>
          <p:cNvPr id="3" name="Subtitle 2"/>
          <p:cNvSpPr>
            <a:spLocks noGrp="1"/>
          </p:cNvSpPr>
          <p:nvPr>
            <p:ph type="subTitle" idx="1"/>
          </p:nvPr>
        </p:nvSpPr>
        <p:spPr>
          <a:xfrm>
            <a:off x="609600" y="3573016"/>
            <a:ext cx="6542517" cy="16192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264777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8721"/>
            <a:ext cx="10972800" cy="1470025"/>
          </a:xfrm>
        </p:spPr>
        <p:txBody>
          <a:bodyPr>
            <a:normAutofit/>
          </a:bodyPr>
          <a:lstStyle>
            <a:lvl1pPr algn="ctr">
              <a:defRPr sz="4000"/>
            </a:lvl1pPr>
          </a:lstStyle>
          <a:p>
            <a:r>
              <a:rPr lang="nb-NO"/>
              <a:t>Klikk for å redigere tittelstil</a:t>
            </a:r>
            <a:endParaRPr lang="nb-NO" dirty="0"/>
          </a:p>
        </p:txBody>
      </p:sp>
      <p:sp>
        <p:nvSpPr>
          <p:cNvPr id="3" name="Subtitle 2"/>
          <p:cNvSpPr>
            <a:spLocks noGrp="1"/>
          </p:cNvSpPr>
          <p:nvPr>
            <p:ph type="subTitle" idx="1"/>
          </p:nvPr>
        </p:nvSpPr>
        <p:spPr>
          <a:xfrm>
            <a:off x="609600" y="2492896"/>
            <a:ext cx="10972800" cy="792088"/>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63129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51064"/>
            <a:ext cx="10972800" cy="1470025"/>
          </a:xfrm>
        </p:spPr>
        <p:txBody>
          <a:bodyPr>
            <a:normAutofit/>
          </a:bodyPr>
          <a:lstStyle>
            <a:lvl1pPr algn="ctr">
              <a:defRPr sz="4000"/>
            </a:lvl1pPr>
          </a:lstStyle>
          <a:p>
            <a:r>
              <a:rPr lang="nb-NO"/>
              <a:t>Klikk for å redigere tittelstil</a:t>
            </a:r>
            <a:endParaRPr lang="nb-NO" dirty="0"/>
          </a:p>
        </p:txBody>
      </p:sp>
      <p:sp>
        <p:nvSpPr>
          <p:cNvPr id="3" name="Subtitle 2"/>
          <p:cNvSpPr>
            <a:spLocks noGrp="1"/>
          </p:cNvSpPr>
          <p:nvPr>
            <p:ph type="subTitle" idx="1"/>
          </p:nvPr>
        </p:nvSpPr>
        <p:spPr>
          <a:xfrm>
            <a:off x="609600" y="4330030"/>
            <a:ext cx="10972800" cy="16192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350028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8" name="Tittel 1"/>
          <p:cNvSpPr>
            <a:spLocks noGrp="1"/>
          </p:cNvSpPr>
          <p:nvPr>
            <p:ph type="title"/>
          </p:nvPr>
        </p:nvSpPr>
        <p:spPr>
          <a:xfrm>
            <a:off x="609600" y="404664"/>
            <a:ext cx="10972800" cy="1143000"/>
          </a:xfrm>
        </p:spPr>
        <p:txBody>
          <a:bodyPr/>
          <a:lstStyle/>
          <a:p>
            <a:r>
              <a:rPr lang="nb-NO"/>
              <a:t>Klikk for å redigere tittelstil</a:t>
            </a:r>
            <a:endParaRPr lang="nb-NO" dirty="0"/>
          </a:p>
        </p:txBody>
      </p:sp>
      <p:sp>
        <p:nvSpPr>
          <p:cNvPr id="9" name="Plassholder for innhold 2"/>
          <p:cNvSpPr>
            <a:spLocks noGrp="1"/>
          </p:cNvSpPr>
          <p:nvPr>
            <p:ph idx="1"/>
          </p:nvPr>
        </p:nvSpPr>
        <p:spPr>
          <a:xfrm>
            <a:off x="609600" y="1730226"/>
            <a:ext cx="10972800" cy="40750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80872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607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89006" y="1719271"/>
            <a:ext cx="10414001" cy="1743075"/>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nchor="b">
            <a:normAutofit/>
          </a:bodyPr>
          <a:lstStyle/>
          <a:p>
            <a:r>
              <a:t>Titteltekst</a:t>
            </a:r>
          </a:p>
        </p:txBody>
      </p:sp>
      <p:sp>
        <p:nvSpPr>
          <p:cNvPr id="3" name="Shape 3"/>
          <p:cNvSpPr>
            <a:spLocks noGrp="1"/>
          </p:cNvSpPr>
          <p:nvPr>
            <p:ph type="body" idx="1"/>
          </p:nvPr>
        </p:nvSpPr>
        <p:spPr>
          <a:xfrm>
            <a:off x="889006" y="3509968"/>
            <a:ext cx="10414001" cy="595313"/>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4" name="Shape 4"/>
          <p:cNvSpPr>
            <a:spLocks noGrp="1"/>
          </p:cNvSpPr>
          <p:nvPr>
            <p:ph type="sldNum" sz="quarter" idx="2"/>
          </p:nvPr>
        </p:nvSpPr>
        <p:spPr>
          <a:xfrm>
            <a:off x="5884153" y="5762632"/>
            <a:ext cx="296982" cy="293327"/>
          </a:xfrm>
          <a:prstGeom prst="rect">
            <a:avLst/>
          </a:prstGeom>
          <a:ln w="12700">
            <a:miter lim="400000"/>
          </a:ln>
        </p:spPr>
        <p:txBody>
          <a:bodyPr wrap="none" lIns="54186" tIns="54186" rIns="54186" bIns="54186">
            <a:spAutoFit/>
          </a:bodyPr>
          <a:lstStyle>
            <a:lvl1pPr>
              <a:defRPr sz="1195"/>
            </a:lvl1pPr>
          </a:lstStyle>
          <a:p>
            <a:fld id="{86CB4B4D-7CA3-9044-876B-883B54F8677D}" type="slidenum">
              <a:t>‹#›</a:t>
            </a:fld>
            <a:endParaRPr/>
          </a:p>
        </p:txBody>
      </p:sp>
    </p:spTree>
    <p:extLst>
      <p:ext uri="{BB962C8B-B14F-4D97-AF65-F5344CB8AC3E}">
        <p14:creationId xmlns:p14="http://schemas.microsoft.com/office/powerpoint/2010/main" val="2181464391"/>
      </p:ext>
    </p:extLst>
  </p:cSld>
  <p:clrMap bg1="lt1" tx1="dk1" bg2="lt2" tx2="dk2" accent1="accent1" accent2="accent2" accent3="accent3" accent4="accent4" accent5="accent5" accent6="accent6" hlink="hlink" folHlink="folHlink"/>
  <p:sldLayoutIdLst>
    <p:sldLayoutId id="2147483661" r:id="rId1"/>
  </p:sldLayoutIdLst>
  <p:transition spd="med"/>
  <p:txStyles>
    <p:titleStyle>
      <a:lvl1pPr marL="0" marR="0" indent="0"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1pPr>
      <a:lvl2pPr marL="0" marR="0" indent="80381"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2pPr>
      <a:lvl3pPr marL="0" marR="0" indent="160763"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3pPr>
      <a:lvl4pPr marL="0" marR="0" indent="241143"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4pPr>
      <a:lvl5pPr marL="0" marR="0" indent="321524"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5pPr>
      <a:lvl6pPr marL="0" marR="0" indent="401906"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6pPr>
      <a:lvl7pPr marL="0" marR="0" indent="482287"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7pPr>
      <a:lvl8pPr marL="0" marR="0" indent="562667"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8pPr>
      <a:lvl9pPr marL="0" marR="0" indent="643048" algn="ctr" defTabSz="412820"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1pPr>
      <a:lvl2pPr marL="0" marR="0" indent="80381"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2pPr>
      <a:lvl3pPr marL="0" marR="0" indent="160763"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3pPr>
      <a:lvl4pPr marL="0" marR="0" indent="241143"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4pPr>
      <a:lvl5pPr marL="0" marR="0" indent="321524"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5pPr>
      <a:lvl6pPr marL="0" marR="0" indent="401906"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6pPr>
      <a:lvl7pPr marL="0" marR="0" indent="482287"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7pPr>
      <a:lvl8pPr marL="0" marR="0" indent="562667"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8pPr>
      <a:lvl9pPr marL="0" marR="0" indent="643048" algn="ctr" defTabSz="412820"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1pPr>
      <a:lvl2pPr marL="0" marR="0" indent="80381"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2pPr>
      <a:lvl3pPr marL="0" marR="0" indent="160763"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3pPr>
      <a:lvl4pPr marL="0" marR="0" indent="241143"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4pPr>
      <a:lvl5pPr marL="0" marR="0" indent="321524"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5pPr>
      <a:lvl6pPr marL="0" marR="0" indent="401906"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6pPr>
      <a:lvl7pPr marL="0" marR="0" indent="482287"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7pPr>
      <a:lvl8pPr marL="0" marR="0" indent="562667"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8pPr>
      <a:lvl9pPr marL="0" marR="0" indent="643048" algn="ctr" defTabSz="412820"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tittelstil</a:t>
            </a:r>
            <a:endParaRPr lang="nb-NO" dirty="0"/>
          </a:p>
        </p:txBody>
      </p:sp>
      <p:sp>
        <p:nvSpPr>
          <p:cNvPr id="1027" name="Text Placeholder 2"/>
          <p:cNvSpPr>
            <a:spLocks noGrp="1"/>
          </p:cNvSpPr>
          <p:nvPr>
            <p:ph type="body" idx="1"/>
          </p:nvPr>
        </p:nvSpPr>
        <p:spPr bwMode="auto">
          <a:xfrm>
            <a:off x="609600" y="1600200"/>
            <a:ext cx="10972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4" name="Date Placeholder 3"/>
          <p:cNvSpPr>
            <a:spLocks noGrp="1"/>
          </p:cNvSpPr>
          <p:nvPr>
            <p:ph type="dt" sz="half" idx="2"/>
          </p:nvPr>
        </p:nvSpPr>
        <p:spPr>
          <a:xfrm>
            <a:off x="7253879" y="6376244"/>
            <a:ext cx="1016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Fjordkraft Neo Sans Lt"/>
                <a:cs typeface="Fjordkraft Neo Sans Lt"/>
              </a:defRPr>
            </a:lvl1pPr>
          </a:lstStyle>
          <a:p>
            <a:pPr>
              <a:defRPr/>
            </a:pPr>
            <a:fld id="{269007A3-EDE8-4029-B44C-21B056F97DBA}" type="datetimeFigureOut">
              <a:rPr lang="nb-NO" smtClean="0"/>
              <a:pPr>
                <a:defRPr/>
              </a:pPr>
              <a:t>06.05.2018</a:t>
            </a:fld>
            <a:endParaRPr lang="nb-NO" dirty="0"/>
          </a:p>
        </p:txBody>
      </p:sp>
      <p:sp>
        <p:nvSpPr>
          <p:cNvPr id="5" name="Footer Placeholder 4"/>
          <p:cNvSpPr>
            <a:spLocks noGrp="1"/>
          </p:cNvSpPr>
          <p:nvPr>
            <p:ph type="ftr" sz="quarter" idx="3"/>
          </p:nvPr>
        </p:nvSpPr>
        <p:spPr>
          <a:xfrm>
            <a:off x="649879" y="6376244"/>
            <a:ext cx="6604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Fjordkraft Neo Sans Lt"/>
                <a:cs typeface="Fjordkraft Neo Sans Lt"/>
              </a:defRPr>
            </a:lvl1pPr>
          </a:lstStyle>
          <a:p>
            <a:pPr>
              <a:defRPr/>
            </a:pPr>
            <a:endParaRPr lang="nb-NO" dirty="0"/>
          </a:p>
        </p:txBody>
      </p:sp>
      <p:sp>
        <p:nvSpPr>
          <p:cNvPr id="6" name="Slide Number Placeholder 5"/>
          <p:cNvSpPr>
            <a:spLocks noGrp="1"/>
          </p:cNvSpPr>
          <p:nvPr>
            <p:ph type="sldNum" sz="quarter" idx="4"/>
          </p:nvPr>
        </p:nvSpPr>
        <p:spPr>
          <a:xfrm>
            <a:off x="8269879" y="6376244"/>
            <a:ext cx="609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Fjordkraft Neo Sans Lt"/>
                <a:cs typeface="Fjordkraft Neo Sans Lt"/>
              </a:defRPr>
            </a:lvl1pPr>
          </a:lstStyle>
          <a:p>
            <a:pPr>
              <a:defRPr/>
            </a:pPr>
            <a:fld id="{21A66941-13FC-412D-885C-55D6F6CC43E8}" type="slidenum">
              <a:rPr lang="nb-NO" smtClean="0"/>
              <a:pPr>
                <a:defRPr/>
              </a:pPr>
              <a:t>‹#›</a:t>
            </a:fld>
            <a:endParaRPr lang="nb-NO" dirty="0"/>
          </a:p>
        </p:txBody>
      </p:sp>
    </p:spTree>
    <p:extLst>
      <p:ext uri="{BB962C8B-B14F-4D97-AF65-F5344CB8AC3E}">
        <p14:creationId xmlns:p14="http://schemas.microsoft.com/office/powerpoint/2010/main" val="7434515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457200" rtl="0" eaLnBrk="1" fontAlgn="base" hangingPunct="1">
        <a:spcBef>
          <a:spcPct val="0"/>
        </a:spcBef>
        <a:spcAft>
          <a:spcPct val="0"/>
        </a:spcAft>
        <a:defRPr sz="3200" b="1" i="0" kern="1200">
          <a:solidFill>
            <a:srgbClr val="FFFFFF"/>
          </a:solidFill>
          <a:latin typeface="Arial"/>
          <a:ea typeface="Arial"/>
          <a:cs typeface="Arial"/>
        </a:defRPr>
      </a:lvl1pPr>
      <a:lvl2pPr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2pPr>
      <a:lvl3pPr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3pPr>
      <a:lvl4pPr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4pPr>
      <a:lvl5pPr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5pPr>
      <a:lvl6pPr marL="457200"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6pPr>
      <a:lvl7pPr marL="914400"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7pPr>
      <a:lvl8pPr marL="1371600"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8pPr>
      <a:lvl9pPr marL="1828800" algn="l" defTabSz="457200" rtl="0" eaLnBrk="1" fontAlgn="base" hangingPunct="1">
        <a:spcBef>
          <a:spcPct val="0"/>
        </a:spcBef>
        <a:spcAft>
          <a:spcPct val="0"/>
        </a:spcAft>
        <a:defRPr sz="2800">
          <a:solidFill>
            <a:srgbClr val="FFFFFF"/>
          </a:solidFill>
          <a:latin typeface="Arial" charset="0"/>
          <a:ea typeface="Fjordkraft Neo Sans" pitchFamily="2" charset="0"/>
          <a:cs typeface="Fjordkraft Neo Sans" pitchFamily="2" charset="0"/>
        </a:defRPr>
      </a:lvl9pPr>
    </p:titleStyle>
    <p:bodyStyle>
      <a:lvl1pPr marL="352425" indent="-352425" algn="l" defTabSz="444500" rtl="0" eaLnBrk="1" fontAlgn="base" hangingPunct="1">
        <a:spcBef>
          <a:spcPct val="20000"/>
        </a:spcBef>
        <a:spcAft>
          <a:spcPts val="600"/>
        </a:spcAft>
        <a:buFont typeface="Arial" pitchFamily="34" charset="0"/>
        <a:defRPr kern="1200">
          <a:solidFill>
            <a:schemeClr val="tx1"/>
          </a:solidFill>
          <a:latin typeface="Arial"/>
          <a:ea typeface="Arial"/>
          <a:cs typeface="Arial"/>
        </a:defRPr>
      </a:lvl1pPr>
      <a:lvl2pPr marL="714375" indent="-36195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a:cs typeface="Arial"/>
        </a:defRPr>
      </a:lvl2pPr>
      <a:lvl3pPr marL="1076325" indent="-36195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a:cs typeface="Arial"/>
        </a:defRPr>
      </a:lvl3pPr>
      <a:lvl4pPr marL="1438275" indent="-352425" algn="l" defTabSz="457200" rtl="0" eaLnBrk="1" fontAlgn="base" hangingPunct="1">
        <a:spcBef>
          <a:spcPct val="20000"/>
        </a:spcBef>
        <a:spcAft>
          <a:spcPct val="0"/>
        </a:spcAft>
        <a:buFont typeface="Arial" pitchFamily="34" charset="0"/>
        <a:buChar char="•"/>
        <a:defRPr kern="1200">
          <a:solidFill>
            <a:schemeClr val="tx1"/>
          </a:solidFill>
          <a:latin typeface="Arial"/>
          <a:ea typeface="Arial"/>
          <a:cs typeface="Arial"/>
        </a:defRPr>
      </a:lvl4pPr>
      <a:lvl5pPr marL="1790700" indent="-36195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55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89001" y="1719264"/>
            <a:ext cx="10414001" cy="1743075"/>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nchor="b">
            <a:normAutofit/>
          </a:bodyPr>
          <a:lstStyle/>
          <a:p>
            <a:r>
              <a:t>Titteltekst</a:t>
            </a:r>
          </a:p>
        </p:txBody>
      </p:sp>
      <p:sp>
        <p:nvSpPr>
          <p:cNvPr id="3" name="Shape 3"/>
          <p:cNvSpPr>
            <a:spLocks noGrp="1"/>
          </p:cNvSpPr>
          <p:nvPr>
            <p:ph type="body" idx="1"/>
          </p:nvPr>
        </p:nvSpPr>
        <p:spPr>
          <a:xfrm>
            <a:off x="889001" y="3509964"/>
            <a:ext cx="10414001" cy="595313"/>
          </a:xfrm>
          <a:prstGeom prst="rect">
            <a:avLst/>
          </a:prstGeom>
          <a:ln w="12700">
            <a:miter lim="400000"/>
          </a:ln>
          <a:extLst>
            <a:ext uri="{C572A759-6A51-4108-AA02-DFA0A04FC94B}">
              <ma14:wrappingTextBoxFlag xmlns="" xmlns:ma14="http://schemas.microsoft.com/office/mac/drawingml/2011/main" val="1"/>
            </a:ext>
          </a:extLst>
        </p:spPr>
        <p:txBody>
          <a:bodyPr lIns="54186" tIns="54186" rIns="54186" bIns="54186">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4" name="Shape 4"/>
          <p:cNvSpPr>
            <a:spLocks noGrp="1"/>
          </p:cNvSpPr>
          <p:nvPr>
            <p:ph type="sldNum" sz="quarter" idx="2"/>
          </p:nvPr>
        </p:nvSpPr>
        <p:spPr>
          <a:xfrm>
            <a:off x="5884151" y="5762626"/>
            <a:ext cx="296982" cy="293327"/>
          </a:xfrm>
          <a:prstGeom prst="rect">
            <a:avLst/>
          </a:prstGeom>
          <a:ln w="12700">
            <a:miter lim="400000"/>
          </a:ln>
        </p:spPr>
        <p:txBody>
          <a:bodyPr wrap="none" lIns="54186" tIns="54186" rIns="54186" bIns="54186">
            <a:spAutoFit/>
          </a:bodyPr>
          <a:lstStyle>
            <a:lvl1pPr>
              <a:defRPr sz="1195"/>
            </a:lvl1pPr>
          </a:lstStyle>
          <a:p>
            <a:fld id="{86CB4B4D-7CA3-9044-876B-883B54F8677D}" type="slidenum">
              <a:t>‹#›</a:t>
            </a:fld>
            <a:endParaRPr/>
          </a:p>
        </p:txBody>
      </p:sp>
    </p:spTree>
    <p:extLst>
      <p:ext uri="{BB962C8B-B14F-4D97-AF65-F5344CB8AC3E}">
        <p14:creationId xmlns:p14="http://schemas.microsoft.com/office/powerpoint/2010/main" val="370079492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ransition spd="med"/>
  <p:txStyles>
    <p:titleStyle>
      <a:lvl1pPr marL="0" marR="0" indent="0"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1pPr>
      <a:lvl2pPr marL="0" marR="0" indent="80376"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2pPr>
      <a:lvl3pPr marL="0" marR="0" indent="160752"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3pPr>
      <a:lvl4pPr marL="0" marR="0" indent="241127"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4pPr>
      <a:lvl5pPr marL="0" marR="0" indent="321503"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5pPr>
      <a:lvl6pPr marL="0" marR="0" indent="401879"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6pPr>
      <a:lvl7pPr marL="0" marR="0" indent="482255"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7pPr>
      <a:lvl8pPr marL="0" marR="0" indent="562630"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8pPr>
      <a:lvl9pPr marL="0" marR="0" indent="643006" algn="ctr" defTabSz="412794" rtl="0" latinLnBrk="0">
        <a:lnSpc>
          <a:spcPct val="100000"/>
        </a:lnSpc>
        <a:spcBef>
          <a:spcPts val="0"/>
        </a:spcBef>
        <a:spcAft>
          <a:spcPts val="0"/>
        </a:spcAft>
        <a:buClrTx/>
        <a:buSzTx/>
        <a:buFontTx/>
        <a:buNone/>
        <a:tabLst/>
        <a:defRPr sz="5555"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1pPr>
      <a:lvl2pPr marL="0" marR="0" indent="80376"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2pPr>
      <a:lvl3pPr marL="0" marR="0" indent="160752"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3pPr>
      <a:lvl4pPr marL="0" marR="0" indent="241127"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4pPr>
      <a:lvl5pPr marL="0" marR="0" indent="321503"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5pPr>
      <a:lvl6pPr marL="0" marR="0" indent="401879"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6pPr>
      <a:lvl7pPr marL="0" marR="0" indent="482255"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7pPr>
      <a:lvl8pPr marL="0" marR="0" indent="562630"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8pPr>
      <a:lvl9pPr marL="0" marR="0" indent="643006" algn="ctr" defTabSz="412794"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1pPr>
      <a:lvl2pPr marL="0" marR="0" indent="80376"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2pPr>
      <a:lvl3pPr marL="0" marR="0" indent="160752"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3pPr>
      <a:lvl4pPr marL="0" marR="0" indent="241127"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4pPr>
      <a:lvl5pPr marL="0" marR="0" indent="321503"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5pPr>
      <a:lvl6pPr marL="0" marR="0" indent="401879"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6pPr>
      <a:lvl7pPr marL="0" marR="0" indent="482255"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7pPr>
      <a:lvl8pPr marL="0" marR="0" indent="562630"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8pPr>
      <a:lvl9pPr marL="0" marR="0" indent="643006" algn="ctr" defTabSz="412794"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55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89002" y="1719265"/>
            <a:ext cx="10414001" cy="1743075"/>
          </a:xfrm>
          <a:prstGeom prst="rect">
            <a:avLst/>
          </a:prstGeom>
          <a:ln w="12700">
            <a:miter lim="400000"/>
          </a:ln>
          <a:extLst>
            <a:ext uri="{C572A759-6A51-4108-AA02-DFA0A04FC94B}">
              <ma14:wrappingTextBoxFlag xmlns:ma14="http://schemas.microsoft.com/office/mac/drawingml/2011/main" xmlns="" val="1"/>
            </a:ext>
          </a:extLst>
        </p:spPr>
        <p:txBody>
          <a:bodyPr lIns="54186" tIns="54186" rIns="54186" bIns="54186" anchor="b">
            <a:normAutofit/>
          </a:bodyPr>
          <a:lstStyle/>
          <a:p>
            <a:r>
              <a:t>Titteltekst</a:t>
            </a:r>
          </a:p>
        </p:txBody>
      </p:sp>
      <p:sp>
        <p:nvSpPr>
          <p:cNvPr id="3" name="Shape 3"/>
          <p:cNvSpPr>
            <a:spLocks noGrp="1"/>
          </p:cNvSpPr>
          <p:nvPr>
            <p:ph type="body" idx="1"/>
          </p:nvPr>
        </p:nvSpPr>
        <p:spPr>
          <a:xfrm>
            <a:off x="889002" y="3509965"/>
            <a:ext cx="10414001" cy="595313"/>
          </a:xfrm>
          <a:prstGeom prst="rect">
            <a:avLst/>
          </a:prstGeom>
          <a:ln w="12700">
            <a:miter lim="400000"/>
          </a:ln>
          <a:extLst>
            <a:ext uri="{C572A759-6A51-4108-AA02-DFA0A04FC94B}">
              <ma14:wrappingTextBoxFlag xmlns:ma14="http://schemas.microsoft.com/office/mac/drawingml/2011/main" xmlns="" val="1"/>
            </a:ext>
          </a:extLst>
        </p:spPr>
        <p:txBody>
          <a:bodyPr lIns="54186" tIns="54186" rIns="54186" bIns="54186">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4" name="Shape 4"/>
          <p:cNvSpPr>
            <a:spLocks noGrp="1"/>
          </p:cNvSpPr>
          <p:nvPr>
            <p:ph type="sldNum" sz="quarter" idx="2"/>
          </p:nvPr>
        </p:nvSpPr>
        <p:spPr>
          <a:xfrm>
            <a:off x="5884152" y="5762626"/>
            <a:ext cx="296982" cy="293327"/>
          </a:xfrm>
          <a:prstGeom prst="rect">
            <a:avLst/>
          </a:prstGeom>
          <a:ln w="12700">
            <a:miter lim="400000"/>
          </a:ln>
        </p:spPr>
        <p:txBody>
          <a:bodyPr wrap="none" lIns="54186" tIns="54186" rIns="54186" bIns="54186">
            <a:spAutoFit/>
          </a:bodyPr>
          <a:lstStyle>
            <a:lvl1pPr>
              <a:defRPr sz="1195"/>
            </a:lvl1pPr>
          </a:lstStyle>
          <a:p>
            <a:fld id="{86CB4B4D-7CA3-9044-876B-883B54F8677D}" type="slidenum">
              <a:t>‹#›</a:t>
            </a:fld>
            <a:endParaRPr/>
          </a:p>
        </p:txBody>
      </p:sp>
    </p:spTree>
    <p:extLst>
      <p:ext uri="{BB962C8B-B14F-4D97-AF65-F5344CB8AC3E}">
        <p14:creationId xmlns:p14="http://schemas.microsoft.com/office/powerpoint/2010/main" val="12795500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spd="med"/>
  <p:txStyles>
    <p:titleStyle>
      <a:lvl1pPr marL="0" marR="0" indent="0"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1pPr>
      <a:lvl2pPr marL="0" marR="0" indent="80383"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2pPr>
      <a:lvl3pPr marL="0" marR="0" indent="160767"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3pPr>
      <a:lvl4pPr marL="0" marR="0" indent="241149"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4pPr>
      <a:lvl5pPr marL="0" marR="0" indent="321532"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5pPr>
      <a:lvl6pPr marL="0" marR="0" indent="401916"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6pPr>
      <a:lvl7pPr marL="0" marR="0" indent="482299"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7pPr>
      <a:lvl8pPr marL="0" marR="0" indent="562681"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8pPr>
      <a:lvl9pPr marL="0" marR="0" indent="643064" algn="ctr" defTabSz="412831" rtl="0" latinLnBrk="0">
        <a:lnSpc>
          <a:spcPct val="100000"/>
        </a:lnSpc>
        <a:spcBef>
          <a:spcPts val="0"/>
        </a:spcBef>
        <a:spcAft>
          <a:spcPts val="0"/>
        </a:spcAft>
        <a:buClrTx/>
        <a:buSzTx/>
        <a:buFontTx/>
        <a:buNone/>
        <a:tabLst/>
        <a:defRPr sz="5556"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1pPr>
      <a:lvl2pPr marL="0" marR="0" indent="80383"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2pPr>
      <a:lvl3pPr marL="0" marR="0" indent="160767"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3pPr>
      <a:lvl4pPr marL="0" marR="0" indent="241149"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4pPr>
      <a:lvl5pPr marL="0" marR="0" indent="321532"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5pPr>
      <a:lvl6pPr marL="0" marR="0" indent="401916"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6pPr>
      <a:lvl7pPr marL="0" marR="0" indent="482299"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7pPr>
      <a:lvl8pPr marL="0" marR="0" indent="562681"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8pPr>
      <a:lvl9pPr marL="0" marR="0" indent="643064" algn="ctr" defTabSz="412831" rtl="0" latinLnBrk="0">
        <a:lnSpc>
          <a:spcPct val="100000"/>
        </a:lnSpc>
        <a:spcBef>
          <a:spcPts val="0"/>
        </a:spcBef>
        <a:spcAft>
          <a:spcPts val="0"/>
        </a:spcAft>
        <a:buClrTx/>
        <a:buSzTx/>
        <a:buFontTx/>
        <a:buNone/>
        <a:tabLst/>
        <a:defRPr sz="218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1pPr>
      <a:lvl2pPr marL="0" marR="0" indent="80383"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2pPr>
      <a:lvl3pPr marL="0" marR="0" indent="160767"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3pPr>
      <a:lvl4pPr marL="0" marR="0" indent="241149"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4pPr>
      <a:lvl5pPr marL="0" marR="0" indent="321532"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5pPr>
      <a:lvl6pPr marL="0" marR="0" indent="401916"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6pPr>
      <a:lvl7pPr marL="0" marR="0" indent="482299"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7pPr>
      <a:lvl8pPr marL="0" marR="0" indent="562681"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8pPr>
      <a:lvl9pPr marL="0" marR="0" indent="643064" algn="ctr" defTabSz="412831" rtl="0" latinLnBrk="0">
        <a:lnSpc>
          <a:spcPct val="100000"/>
        </a:lnSpc>
        <a:spcBef>
          <a:spcPts val="0"/>
        </a:spcBef>
        <a:spcAft>
          <a:spcPts val="0"/>
        </a:spcAft>
        <a:buClrTx/>
        <a:buSzTx/>
        <a:buFontTx/>
        <a:buNone/>
        <a:tabLst/>
        <a:defRPr sz="1195"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5" Type="http://schemas.openxmlformats.org/officeDocument/2006/relationships/image" Target="../media/image12.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jpeg"/><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5500"/>
        </a:solidFill>
        <a:effectLst/>
      </p:bgPr>
    </p:bg>
    <p:spTree>
      <p:nvGrpSpPr>
        <p:cNvPr id="1" name=""/>
        <p:cNvGrpSpPr/>
        <p:nvPr/>
      </p:nvGrpSpPr>
      <p:grpSpPr>
        <a:xfrm>
          <a:off x="0" y="0"/>
          <a:ext cx="0" cy="0"/>
          <a:chOff x="0" y="0"/>
          <a:chExt cx="0" cy="0"/>
        </a:xfrm>
      </p:grpSpPr>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332" y="3271015"/>
            <a:ext cx="2266735" cy="562749"/>
          </a:xfrm>
          <a:prstGeom prst="rect">
            <a:avLst/>
          </a:prstGeom>
        </p:spPr>
      </p:pic>
      <p:grpSp>
        <p:nvGrpSpPr>
          <p:cNvPr id="9" name="Gruppe 8"/>
          <p:cNvGrpSpPr/>
          <p:nvPr/>
        </p:nvGrpSpPr>
        <p:grpSpPr>
          <a:xfrm>
            <a:off x="0" y="-1099398"/>
            <a:ext cx="12192000" cy="4077490"/>
            <a:chOff x="-11435" y="-1099398"/>
            <a:chExt cx="9155435" cy="3921179"/>
          </a:xfrm>
        </p:grpSpPr>
        <p:sp>
          <p:nvSpPr>
            <p:cNvPr id="4" name="Shape 825"/>
            <p:cNvSpPr/>
            <p:nvPr/>
          </p:nvSpPr>
          <p:spPr>
            <a:xfrm>
              <a:off x="-11435" y="-1099398"/>
              <a:ext cx="9155435" cy="3921179"/>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1" tIns="19051" rIns="19051" bIns="19051" anchor="ctr"/>
            <a:lstStyle/>
            <a:p>
              <a:pPr marL="0" marR="0" lvl="0" indent="0" defTabSz="914377" eaLnBrk="1" fontAlgn="auto" latinLnBrk="0" hangingPunct="1">
                <a:lnSpc>
                  <a:spcPct val="100000"/>
                </a:lnSpc>
                <a:spcBef>
                  <a:spcPts val="0"/>
                </a:spcBef>
                <a:spcAft>
                  <a:spcPts val="0"/>
                </a:spcAft>
                <a:buClrTx/>
                <a:buSzTx/>
                <a:buFontTx/>
                <a:buNone/>
                <a:tabLst/>
                <a:defRPr sz="4400">
                  <a:solidFill>
                    <a:srgbClr val="FFFFFF"/>
                  </a:solidFill>
                </a:defRPr>
              </a:pPr>
              <a:endParaRPr kumimoji="0" sz="1547" b="0" i="0" u="none" strike="noStrike" kern="0" cap="none" spc="0" normalizeH="0" baseline="0" noProof="0">
                <a:ln>
                  <a:noFill/>
                </a:ln>
                <a:solidFill>
                  <a:srgbClr val="FFFFFF"/>
                </a:solidFill>
                <a:effectLst/>
                <a:uLnTx/>
                <a:uFillTx/>
              </a:endParaRPr>
            </a:p>
          </p:txBody>
        </p:sp>
        <p:sp>
          <p:nvSpPr>
            <p:cNvPr id="5" name="Shape 131"/>
            <p:cNvSpPr/>
            <p:nvPr/>
          </p:nvSpPr>
          <p:spPr>
            <a:xfrm>
              <a:off x="813417" y="2118858"/>
              <a:ext cx="4432019" cy="349380"/>
            </a:xfrm>
            <a:prstGeom prst="rect">
              <a:avLst/>
            </a:prstGeom>
            <a:ln w="12700">
              <a:miter lim="400000"/>
            </a:ln>
            <a:extLst>
              <a:ext uri="{C572A759-6A51-4108-AA02-DFA0A04FC94B}">
                <ma14:wrappingTextBoxFlag xmlns:ma14="http://schemas.microsoft.com/office/mac/drawingml/2011/main" xmlns="" val="1"/>
              </a:ext>
            </a:extLst>
          </p:spPr>
          <p:txBody>
            <a:bodyPr wrap="square" lIns="19051" tIns="19051" rIns="19051" bIns="19051" anchor="ctr">
              <a:spAutoFit/>
            </a:bodyPr>
            <a:lstStyle>
              <a:lvl1pPr algn="l" defTabSz="650240">
                <a:spcBef>
                  <a:spcPts val="2200"/>
                </a:spcBef>
                <a:defRPr sz="6000">
                  <a:solidFill>
                    <a:srgbClr val="000000">
                      <a:alpha val="70000"/>
                    </a:srgbClr>
                  </a:solidFill>
                  <a:latin typeface="Arial"/>
                  <a:ea typeface="Arial"/>
                  <a:cs typeface="Arial"/>
                  <a:sym typeface="Arial"/>
                </a:defRPr>
              </a:lvl1pPr>
            </a:lstStyle>
            <a:p>
              <a:pPr marL="0" marR="0" lvl="0" indent="0" algn="l" defTabSz="650240" eaLnBrk="1" fontAlgn="auto" latinLnBrk="0" hangingPunct="1">
                <a:lnSpc>
                  <a:spcPct val="100000"/>
                </a:lnSpc>
                <a:spcBef>
                  <a:spcPts val="2200"/>
                </a:spcBef>
                <a:spcAft>
                  <a:spcPts val="0"/>
                </a:spcAft>
                <a:buClrTx/>
                <a:buSzTx/>
                <a:buFontTx/>
                <a:buNone/>
                <a:tabLst/>
                <a:defRPr/>
              </a:pPr>
              <a:r>
                <a:rPr lang="nb-NO" sz="2111" kern="0" dirty="0"/>
                <a:t>Tilbud på innkjøpssamarbeid </a:t>
              </a:r>
              <a:endParaRPr kumimoji="0" sz="2111" b="0" i="0" u="none" strike="noStrike" kern="0" cap="none" spc="0" normalizeH="0" baseline="0" noProof="0" dirty="0">
                <a:ln>
                  <a:noFill/>
                </a:ln>
                <a:solidFill>
                  <a:srgbClr val="000000">
                    <a:alpha val="70000"/>
                  </a:srgbClr>
                </a:solidFill>
                <a:effectLst/>
                <a:uLnTx/>
                <a:uFillTx/>
                <a:latin typeface="Arial"/>
                <a:ea typeface="Arial"/>
                <a:cs typeface="Arial"/>
                <a:sym typeface="Arial"/>
              </a:endParaRPr>
            </a:p>
          </p:txBody>
        </p:sp>
      </p:grpSp>
      <p:pic>
        <p:nvPicPr>
          <p:cNvPr id="1026" name="Picture 2">
            <a:extLst>
              <a:ext uri="{FF2B5EF4-FFF2-40B4-BE49-F238E27FC236}">
                <a16:creationId xmlns:a16="http://schemas.microsoft.com/office/drawing/2014/main" id="{8490F60D-8A85-41B1-B7CD-3F0165484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399" y="939347"/>
            <a:ext cx="971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77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 name="pasted-image.png"/>
          <p:cNvPicPr>
            <a:picLocks noChangeAspect="1"/>
          </p:cNvPicPr>
          <p:nvPr/>
        </p:nvPicPr>
        <p:blipFill>
          <a:blip r:embed="rId2">
            <a:extLst/>
          </a:blip>
          <a:stretch>
            <a:fillRect/>
          </a:stretch>
        </p:blipFill>
        <p:spPr>
          <a:xfrm>
            <a:off x="1" y="-1237580"/>
            <a:ext cx="12192000" cy="8128002"/>
          </a:xfrm>
          <a:prstGeom prst="rect">
            <a:avLst/>
          </a:prstGeom>
          <a:ln w="12700">
            <a:miter lim="400000"/>
          </a:ln>
        </p:spPr>
      </p:pic>
      <p:pic>
        <p:nvPicPr>
          <p:cNvPr id="577" name="pasted-image.png"/>
          <p:cNvPicPr>
            <a:picLocks noChangeAspect="1"/>
          </p:cNvPicPr>
          <p:nvPr/>
        </p:nvPicPr>
        <p:blipFill>
          <a:blip r:embed="rId3">
            <a:extLst/>
          </a:blip>
          <a:srcRect l="5062" r="5062" b="17021"/>
          <a:stretch>
            <a:fillRect/>
          </a:stretch>
        </p:blipFill>
        <p:spPr>
          <a:xfrm>
            <a:off x="240066" y="649666"/>
            <a:ext cx="1679703" cy="954352"/>
          </a:xfrm>
          <a:prstGeom prst="rect">
            <a:avLst/>
          </a:prstGeom>
          <a:ln w="12700">
            <a:miter lim="400000"/>
          </a:ln>
        </p:spPr>
      </p:pic>
      <p:sp>
        <p:nvSpPr>
          <p:cNvPr id="578" name="Shape 578"/>
          <p:cNvSpPr/>
          <p:nvPr/>
        </p:nvSpPr>
        <p:spPr>
          <a:xfrm>
            <a:off x="8088669" y="429359"/>
            <a:ext cx="4104840" cy="6760297"/>
          </a:xfrm>
          <a:prstGeom prst="rect">
            <a:avLst/>
          </a:prstGeom>
          <a:solidFill>
            <a:srgbClr val="000000">
              <a:alpha val="50000"/>
            </a:srgbClr>
          </a:soli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412596" hangingPunct="0">
              <a:defRPr sz="4400">
                <a:solidFill>
                  <a:srgbClr val="FFFFFF"/>
                </a:solidFill>
              </a:defRPr>
            </a:pPr>
            <a:endParaRPr sz="1547" kern="0">
              <a:solidFill>
                <a:srgbClr val="FFFFFF"/>
              </a:solidFill>
              <a:latin typeface="Arial" panose="020B0604020202020204"/>
              <a:sym typeface="Helvetica Light"/>
            </a:endParaRPr>
          </a:p>
        </p:txBody>
      </p:sp>
      <p:sp>
        <p:nvSpPr>
          <p:cNvPr id="581" name="Shape 581"/>
          <p:cNvSpPr/>
          <p:nvPr/>
        </p:nvSpPr>
        <p:spPr>
          <a:xfrm>
            <a:off x="8450558" y="1968112"/>
            <a:ext cx="3524982" cy="377795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marL="0" lvl="6" defTabSz="228645" hangingPunct="0">
              <a:lnSpc>
                <a:spcPct val="120000"/>
              </a:lnSpc>
              <a:defRPr sz="6400">
                <a:solidFill>
                  <a:srgbClr val="FFFFFF"/>
                </a:solidFill>
                <a:latin typeface="Arial"/>
                <a:ea typeface="Arial"/>
                <a:cs typeface="Arial"/>
                <a:sym typeface="Arial"/>
              </a:defRPr>
            </a:pPr>
            <a:r>
              <a:rPr sz="2250" kern="0" dirty="0">
                <a:solidFill>
                  <a:srgbClr val="FFFFFF"/>
                </a:solidFill>
                <a:latin typeface="Arial"/>
                <a:cs typeface="Arial"/>
                <a:sym typeface="Arial"/>
              </a:rPr>
              <a:t>Fjordkraft ble et naturlig valg for oss da det var viktig med god oppfølging og forutsigbare strømutgifter. Ved hjelp av Fjordkrafts energirapport på web og samarbeid med Fjordkrafts bedriftsrådgiver sparte vi 1 000 000,-.</a:t>
            </a:r>
          </a:p>
        </p:txBody>
      </p:sp>
      <p:sp>
        <p:nvSpPr>
          <p:cNvPr id="584" name="Shape 584"/>
          <p:cNvSpPr/>
          <p:nvPr/>
        </p:nvSpPr>
        <p:spPr>
          <a:xfrm>
            <a:off x="8474940" y="6049846"/>
            <a:ext cx="2567552" cy="40190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marL="0" lvl="6" defTabSz="228645" hangingPunct="0">
              <a:lnSpc>
                <a:spcPct val="120000"/>
              </a:lnSpc>
              <a:defRPr sz="2800" b="1">
                <a:solidFill>
                  <a:srgbClr val="FFFFFF"/>
                </a:solidFill>
                <a:latin typeface="Arial"/>
                <a:ea typeface="Arial"/>
                <a:cs typeface="Arial"/>
                <a:sym typeface="Arial"/>
              </a:defRPr>
            </a:pPr>
            <a:r>
              <a:rPr sz="984" b="1" kern="0" dirty="0">
                <a:solidFill>
                  <a:srgbClr val="FFFFFF"/>
                </a:solidFill>
                <a:latin typeface="Arial"/>
                <a:cs typeface="Arial"/>
                <a:sym typeface="Arial"/>
              </a:rPr>
              <a:t>Øyvind Magnussen</a:t>
            </a:r>
          </a:p>
          <a:p>
            <a:pPr marL="0" lvl="6" defTabSz="228645" hangingPunct="0">
              <a:lnSpc>
                <a:spcPct val="120000"/>
              </a:lnSpc>
              <a:defRPr sz="2800">
                <a:solidFill>
                  <a:srgbClr val="FFFFFF"/>
                </a:solidFill>
                <a:latin typeface="Arial"/>
                <a:ea typeface="Arial"/>
                <a:cs typeface="Arial"/>
                <a:sym typeface="Arial"/>
              </a:defRPr>
            </a:pPr>
            <a:r>
              <a:rPr sz="984" kern="0" dirty="0">
                <a:solidFill>
                  <a:srgbClr val="FFFFFF"/>
                </a:solidFill>
                <a:latin typeface="Arial"/>
                <a:cs typeface="Arial"/>
                <a:sym typeface="Arial"/>
              </a:rPr>
              <a:t>Office Manager/QA Manager</a:t>
            </a:r>
          </a:p>
        </p:txBody>
      </p:sp>
      <p:pic>
        <p:nvPicPr>
          <p:cNvPr id="13" name="Bil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559" y="1377623"/>
            <a:ext cx="640537" cy="553729"/>
          </a:xfrm>
          <a:prstGeom prst="rect">
            <a:avLst/>
          </a:prstGeom>
        </p:spPr>
      </p:pic>
      <p:sp>
        <p:nvSpPr>
          <p:cNvPr id="14" name="Shape 825"/>
          <p:cNvSpPr/>
          <p:nvPr/>
        </p:nvSpPr>
        <p:spPr>
          <a:xfrm>
            <a:off x="0" y="-295275"/>
            <a:ext cx="12192000" cy="808777"/>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0" tIns="19050" rIns="19050" bIns="19050" anchor="ctr"/>
          <a:lstStyle/>
          <a:p>
            <a:pPr algn="ctr" defTabSz="412596" hangingPunct="0">
              <a:defRPr sz="4400">
                <a:solidFill>
                  <a:srgbClr val="FFFFFF"/>
                </a:solidFill>
              </a:defRPr>
            </a:pPr>
            <a:endParaRPr sz="1547" kern="0" dirty="0">
              <a:solidFill>
                <a:srgbClr val="FFFFFF"/>
              </a:solidFill>
              <a:latin typeface="Arial" panose="020B0604020202020204"/>
              <a:sym typeface="Helvetica Light"/>
            </a:endParaRPr>
          </a:p>
        </p:txBody>
      </p:sp>
      <p:sp>
        <p:nvSpPr>
          <p:cNvPr id="586" name="Shape 586"/>
          <p:cNvSpPr/>
          <p:nvPr/>
        </p:nvSpPr>
        <p:spPr>
          <a:xfrm>
            <a:off x="340811" y="109113"/>
            <a:ext cx="1578958" cy="29822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defTabSz="650240">
              <a:defRPr sz="4800">
                <a:solidFill>
                  <a:srgbClr val="FF5500"/>
                </a:solidFill>
                <a:latin typeface="Arial"/>
                <a:ea typeface="Arial"/>
                <a:cs typeface="Arial"/>
                <a:sym typeface="Arial"/>
              </a:defRPr>
            </a:lvl1pPr>
          </a:lstStyle>
          <a:p>
            <a:pPr hangingPunct="0"/>
            <a:r>
              <a:rPr lang="nb-NO" sz="1688" kern="0" dirty="0"/>
              <a:t>Kundereferanse</a:t>
            </a:r>
            <a:endParaRPr sz="1688" kern="0" dirty="0"/>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6291" y="6063693"/>
            <a:ext cx="268980" cy="327583"/>
          </a:xfrm>
          <a:prstGeom prst="rect">
            <a:avLst/>
          </a:prstGeom>
        </p:spPr>
      </p:pic>
    </p:spTree>
    <p:extLst>
      <p:ext uri="{BB962C8B-B14F-4D97-AF65-F5344CB8AC3E}">
        <p14:creationId xmlns:p14="http://schemas.microsoft.com/office/powerpoint/2010/main" val="190962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8"/>
                                        </p:tgtEl>
                                        <p:attrNameLst>
                                          <p:attrName>style.visibility</p:attrName>
                                        </p:attrNameLst>
                                      </p:cBhvr>
                                      <p:to>
                                        <p:strVal val="visible"/>
                                      </p:to>
                                    </p:set>
                                    <p:anim calcmode="lin" valueType="num">
                                      <p:cBhvr additive="base">
                                        <p:cTn id="7" dur="500" fill="hold"/>
                                        <p:tgtEl>
                                          <p:spTgt spid="578"/>
                                        </p:tgtEl>
                                        <p:attrNameLst>
                                          <p:attrName>ppt_x</p:attrName>
                                        </p:attrNameLst>
                                      </p:cBhvr>
                                      <p:tavLst>
                                        <p:tav tm="0">
                                          <p:val>
                                            <p:strVal val="#ppt_x"/>
                                          </p:val>
                                        </p:tav>
                                        <p:tav tm="100000">
                                          <p:val>
                                            <p:strVal val="#ppt_x"/>
                                          </p:val>
                                        </p:tav>
                                      </p:tavLst>
                                    </p:anim>
                                    <p:anim calcmode="lin" valueType="num">
                                      <p:cBhvr additive="base">
                                        <p:cTn id="8" dur="500" fill="hold"/>
                                        <p:tgtEl>
                                          <p:spTgt spid="57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1"/>
                                        </p:tgtEl>
                                        <p:attrNameLst>
                                          <p:attrName>style.visibility</p:attrName>
                                        </p:attrNameLst>
                                      </p:cBhvr>
                                      <p:to>
                                        <p:strVal val="visible"/>
                                      </p:to>
                                    </p:set>
                                    <p:animEffect transition="in" filter="fade">
                                      <p:cBhvr>
                                        <p:cTn id="15" dur="500"/>
                                        <p:tgtEl>
                                          <p:spTgt spid="58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4"/>
                                        </p:tgtEl>
                                        <p:attrNameLst>
                                          <p:attrName>style.visibility</p:attrName>
                                        </p:attrNameLst>
                                      </p:cBhvr>
                                      <p:to>
                                        <p:strVal val="visible"/>
                                      </p:to>
                                    </p:set>
                                    <p:animEffect transition="in" filter="fade">
                                      <p:cBhvr>
                                        <p:cTn id="18" dur="500"/>
                                        <p:tgtEl>
                                          <p:spTgt spid="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81" grpId="0" animBg="1"/>
      <p:bldP spid="5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ye strømprodukter">
            <a:extLst>
              <a:ext uri="{FF2B5EF4-FFF2-40B4-BE49-F238E27FC236}">
                <a16:creationId xmlns:a16="http://schemas.microsoft.com/office/drawing/2014/main" id="{EA0BAE8F-D9CB-41E7-882D-3C517999F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07" r="21351"/>
          <a:stretch/>
        </p:blipFill>
        <p:spPr bwMode="auto">
          <a:xfrm>
            <a:off x="-1" y="504663"/>
            <a:ext cx="12192001" cy="6470745"/>
          </a:xfrm>
          <a:prstGeom prst="rect">
            <a:avLst/>
          </a:prstGeom>
          <a:noFill/>
          <a:extLst>
            <a:ext uri="{909E8E84-426E-40DD-AFC4-6F175D3DCCD1}">
              <a14:hiddenFill xmlns:a14="http://schemas.microsoft.com/office/drawing/2010/main">
                <a:solidFill>
                  <a:srgbClr val="FFFFFF"/>
                </a:solidFill>
              </a14:hiddenFill>
            </a:ext>
          </a:extLst>
        </p:spPr>
      </p:pic>
      <p:sp>
        <p:nvSpPr>
          <p:cNvPr id="578" name="Shape 578"/>
          <p:cNvSpPr/>
          <p:nvPr/>
        </p:nvSpPr>
        <p:spPr>
          <a:xfrm>
            <a:off x="-32442" y="429359"/>
            <a:ext cx="4104840" cy="6760297"/>
          </a:xfrm>
          <a:prstGeom prst="rect">
            <a:avLst/>
          </a:prstGeom>
          <a:solidFill>
            <a:srgbClr val="000000">
              <a:alpha val="50000"/>
            </a:srgbClr>
          </a:soli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412596" hangingPunct="0">
              <a:defRPr sz="4400">
                <a:solidFill>
                  <a:srgbClr val="FFFFFF"/>
                </a:solidFill>
              </a:defRPr>
            </a:pPr>
            <a:endParaRPr sz="1547" kern="0">
              <a:solidFill>
                <a:srgbClr val="FFFFFF"/>
              </a:solidFill>
              <a:latin typeface="Arial" panose="020B0604020202020204"/>
              <a:sym typeface="Helvetica Light"/>
            </a:endParaRPr>
          </a:p>
        </p:txBody>
      </p:sp>
      <p:sp>
        <p:nvSpPr>
          <p:cNvPr id="581" name="Shape 581"/>
          <p:cNvSpPr/>
          <p:nvPr/>
        </p:nvSpPr>
        <p:spPr>
          <a:xfrm>
            <a:off x="329448" y="2291561"/>
            <a:ext cx="3524982" cy="253146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marL="0" lvl="6" defTabSz="228645" hangingPunct="0">
              <a:lnSpc>
                <a:spcPct val="120000"/>
              </a:lnSpc>
              <a:defRPr sz="6400">
                <a:solidFill>
                  <a:srgbClr val="FFFFFF"/>
                </a:solidFill>
                <a:latin typeface="Arial"/>
                <a:ea typeface="Arial"/>
                <a:cs typeface="Arial"/>
                <a:sym typeface="Arial"/>
              </a:defRPr>
            </a:pPr>
            <a:r>
              <a:rPr lang="nb-NO" sz="2250" kern="0" dirty="0">
                <a:solidFill>
                  <a:srgbClr val="FFFFFF"/>
                </a:solidFill>
                <a:latin typeface="Arial"/>
                <a:cs typeface="Arial"/>
                <a:sym typeface="Arial"/>
              </a:rPr>
              <a:t>Ved lansering av tydelige produkter, tett oppfølging og ved å benytte et massivt salgsapparat vokste porteføljen med over 20 % i 2017.</a:t>
            </a:r>
          </a:p>
        </p:txBody>
      </p:sp>
      <p:sp>
        <p:nvSpPr>
          <p:cNvPr id="584" name="Shape 584"/>
          <p:cNvSpPr/>
          <p:nvPr/>
        </p:nvSpPr>
        <p:spPr>
          <a:xfrm>
            <a:off x="353829" y="6049846"/>
            <a:ext cx="2567552" cy="40190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marL="0" lvl="6" defTabSz="228645" hangingPunct="0">
              <a:lnSpc>
                <a:spcPct val="120000"/>
              </a:lnSpc>
              <a:defRPr sz="2800" b="1">
                <a:solidFill>
                  <a:srgbClr val="FFFFFF"/>
                </a:solidFill>
                <a:latin typeface="Arial"/>
                <a:ea typeface="Arial"/>
                <a:cs typeface="Arial"/>
                <a:sym typeface="Arial"/>
              </a:defRPr>
            </a:pPr>
            <a:r>
              <a:rPr lang="nb-NO" sz="984" b="1" kern="0" dirty="0">
                <a:solidFill>
                  <a:srgbClr val="FFFFFF"/>
                </a:solidFill>
                <a:latin typeface="Arial"/>
                <a:cs typeface="Arial"/>
                <a:sym typeface="Arial"/>
              </a:rPr>
              <a:t>Karl Gunnar Opdal</a:t>
            </a:r>
            <a:endParaRPr sz="984" b="1" kern="0" dirty="0">
              <a:solidFill>
                <a:srgbClr val="FFFFFF"/>
              </a:solidFill>
              <a:latin typeface="Arial"/>
              <a:cs typeface="Arial"/>
              <a:sym typeface="Arial"/>
            </a:endParaRPr>
          </a:p>
          <a:p>
            <a:pPr marL="0" lvl="6" defTabSz="228645" hangingPunct="0">
              <a:lnSpc>
                <a:spcPct val="120000"/>
              </a:lnSpc>
              <a:defRPr sz="2800">
                <a:solidFill>
                  <a:srgbClr val="FFFFFF"/>
                </a:solidFill>
                <a:latin typeface="Arial"/>
                <a:ea typeface="Arial"/>
                <a:cs typeface="Arial"/>
                <a:sym typeface="Arial"/>
              </a:defRPr>
            </a:pPr>
            <a:r>
              <a:rPr lang="nb-NO" sz="984" kern="0" dirty="0">
                <a:solidFill>
                  <a:srgbClr val="FFFFFF"/>
                </a:solidFill>
                <a:latin typeface="Arial"/>
                <a:cs typeface="Arial"/>
                <a:sym typeface="Arial"/>
              </a:rPr>
              <a:t>Leder KNIF Innkjøp</a:t>
            </a:r>
            <a:endParaRPr sz="984" kern="0" dirty="0">
              <a:solidFill>
                <a:srgbClr val="FFFFFF"/>
              </a:solidFill>
              <a:latin typeface="Arial"/>
              <a:cs typeface="Arial"/>
              <a:sym typeface="Arial"/>
            </a:endParaRPr>
          </a:p>
        </p:txBody>
      </p:sp>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448" y="1377623"/>
            <a:ext cx="640537" cy="553729"/>
          </a:xfrm>
          <a:prstGeom prst="rect">
            <a:avLst/>
          </a:prstGeom>
        </p:spPr>
      </p:pic>
      <p:sp>
        <p:nvSpPr>
          <p:cNvPr id="14" name="Shape 825"/>
          <p:cNvSpPr/>
          <p:nvPr/>
        </p:nvSpPr>
        <p:spPr>
          <a:xfrm>
            <a:off x="0" y="-295275"/>
            <a:ext cx="12192000" cy="808777"/>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0" tIns="19050" rIns="19050" bIns="19050" anchor="ctr"/>
          <a:lstStyle/>
          <a:p>
            <a:pPr algn="ctr" defTabSz="412596" hangingPunct="0">
              <a:defRPr sz="4400">
                <a:solidFill>
                  <a:srgbClr val="FFFFFF"/>
                </a:solidFill>
              </a:defRPr>
            </a:pPr>
            <a:endParaRPr sz="1547" kern="0" dirty="0">
              <a:solidFill>
                <a:srgbClr val="FFFFFF"/>
              </a:solidFill>
              <a:latin typeface="Arial" panose="020B0604020202020204"/>
              <a:sym typeface="Helvetica Light"/>
            </a:endParaRPr>
          </a:p>
        </p:txBody>
      </p:sp>
      <p:sp>
        <p:nvSpPr>
          <p:cNvPr id="586" name="Shape 586"/>
          <p:cNvSpPr/>
          <p:nvPr/>
        </p:nvSpPr>
        <p:spPr>
          <a:xfrm>
            <a:off x="340811" y="109113"/>
            <a:ext cx="1578958" cy="29822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defTabSz="650240">
              <a:defRPr sz="4800">
                <a:solidFill>
                  <a:srgbClr val="FF5500"/>
                </a:solidFill>
                <a:latin typeface="Arial"/>
                <a:ea typeface="Arial"/>
                <a:cs typeface="Arial"/>
                <a:sym typeface="Arial"/>
              </a:defRPr>
            </a:lvl1pPr>
          </a:lstStyle>
          <a:p>
            <a:pPr hangingPunct="0"/>
            <a:r>
              <a:rPr lang="nb-NO" sz="1688" kern="0" dirty="0"/>
              <a:t>Kundereferanse</a:t>
            </a:r>
            <a:endParaRPr sz="1688" kern="0" dirty="0"/>
          </a:p>
        </p:txBody>
      </p:sp>
      <p:pic>
        <p:nvPicPr>
          <p:cNvPr id="12" name="Bild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180" y="6063693"/>
            <a:ext cx="268980" cy="327583"/>
          </a:xfrm>
          <a:prstGeom prst="rect">
            <a:avLst/>
          </a:prstGeom>
        </p:spPr>
      </p:pic>
      <p:pic>
        <p:nvPicPr>
          <p:cNvPr id="2" name="Bilde 1">
            <a:extLst>
              <a:ext uri="{FF2B5EF4-FFF2-40B4-BE49-F238E27FC236}">
                <a16:creationId xmlns:a16="http://schemas.microsoft.com/office/drawing/2014/main" id="{F10CC60B-7B4A-4EEE-B2D7-15FC0E34BD06}"/>
              </a:ext>
            </a:extLst>
          </p:cNvPr>
          <p:cNvPicPr>
            <a:picLocks noChangeAspect="1"/>
          </p:cNvPicPr>
          <p:nvPr/>
        </p:nvPicPr>
        <p:blipFill>
          <a:blip r:embed="rId5"/>
          <a:stretch>
            <a:fillRect/>
          </a:stretch>
        </p:blipFill>
        <p:spPr>
          <a:xfrm>
            <a:off x="1943010" y="5150684"/>
            <a:ext cx="1581150" cy="571500"/>
          </a:xfrm>
          <a:prstGeom prst="rect">
            <a:avLst/>
          </a:prstGeom>
        </p:spPr>
      </p:pic>
    </p:spTree>
    <p:extLst>
      <p:ext uri="{BB962C8B-B14F-4D97-AF65-F5344CB8AC3E}">
        <p14:creationId xmlns:p14="http://schemas.microsoft.com/office/powerpoint/2010/main" val="697543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8"/>
                                        </p:tgtEl>
                                        <p:attrNameLst>
                                          <p:attrName>style.visibility</p:attrName>
                                        </p:attrNameLst>
                                      </p:cBhvr>
                                      <p:to>
                                        <p:strVal val="visible"/>
                                      </p:to>
                                    </p:set>
                                    <p:anim calcmode="lin" valueType="num">
                                      <p:cBhvr additive="base">
                                        <p:cTn id="7" dur="500" fill="hold"/>
                                        <p:tgtEl>
                                          <p:spTgt spid="578"/>
                                        </p:tgtEl>
                                        <p:attrNameLst>
                                          <p:attrName>ppt_x</p:attrName>
                                        </p:attrNameLst>
                                      </p:cBhvr>
                                      <p:tavLst>
                                        <p:tav tm="0">
                                          <p:val>
                                            <p:strVal val="#ppt_x"/>
                                          </p:val>
                                        </p:tav>
                                        <p:tav tm="100000">
                                          <p:val>
                                            <p:strVal val="#ppt_x"/>
                                          </p:val>
                                        </p:tav>
                                      </p:tavLst>
                                    </p:anim>
                                    <p:anim calcmode="lin" valueType="num">
                                      <p:cBhvr additive="base">
                                        <p:cTn id="8" dur="500" fill="hold"/>
                                        <p:tgtEl>
                                          <p:spTgt spid="57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1"/>
                                        </p:tgtEl>
                                        <p:attrNameLst>
                                          <p:attrName>style.visibility</p:attrName>
                                        </p:attrNameLst>
                                      </p:cBhvr>
                                      <p:to>
                                        <p:strVal val="visible"/>
                                      </p:to>
                                    </p:set>
                                    <p:animEffect transition="in" filter="fade">
                                      <p:cBhvr>
                                        <p:cTn id="15" dur="500"/>
                                        <p:tgtEl>
                                          <p:spTgt spid="58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4"/>
                                        </p:tgtEl>
                                        <p:attrNameLst>
                                          <p:attrName>style.visibility</p:attrName>
                                        </p:attrNameLst>
                                      </p:cBhvr>
                                      <p:to>
                                        <p:strVal val="visible"/>
                                      </p:to>
                                    </p:set>
                                    <p:animEffect transition="in" filter="fade">
                                      <p:cBhvr>
                                        <p:cTn id="18" dur="500"/>
                                        <p:tgtEl>
                                          <p:spTgt spid="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81" grpId="0" animBg="1"/>
      <p:bldP spid="5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62704" y="0"/>
            <a:ext cx="12254704" cy="8169801"/>
          </a:xfrm>
          <a:prstGeom prst="rect">
            <a:avLst/>
          </a:prstGeom>
        </p:spPr>
      </p:pic>
      <p:sp>
        <p:nvSpPr>
          <p:cNvPr id="11" name="Shape 733"/>
          <p:cNvSpPr/>
          <p:nvPr/>
        </p:nvSpPr>
        <p:spPr>
          <a:xfrm>
            <a:off x="-62705" y="429363"/>
            <a:ext cx="4104840" cy="6760297"/>
          </a:xfrm>
          <a:prstGeom prst="rect">
            <a:avLst/>
          </a:prstGeom>
          <a:solidFill>
            <a:srgbClr val="000000">
              <a:alpha val="50000"/>
            </a:srgbClr>
          </a:solidFill>
          <a:ln w="12700">
            <a:miter lim="400000"/>
          </a:ln>
          <a:effectLst>
            <a:outerShdw blurRad="38100" dist="25400" dir="5400000" rotWithShape="0">
              <a:srgbClr val="000000">
                <a:alpha val="50000"/>
              </a:srgbClr>
            </a:outerShdw>
          </a:effectLst>
        </p:spPr>
        <p:txBody>
          <a:bodyPr lIns="19051" tIns="19051" rIns="19051" bIns="19051" anchor="ctr"/>
          <a:lstStyle/>
          <a:p>
            <a:pPr defTabSz="914377">
              <a:defRPr sz="4400">
                <a:solidFill>
                  <a:srgbClr val="FFFFFF"/>
                </a:solidFill>
              </a:defRPr>
            </a:pPr>
            <a:endParaRPr sz="1547" kern="0">
              <a:solidFill>
                <a:srgbClr val="FFFFFF"/>
              </a:solidFill>
            </a:endParaRPr>
          </a:p>
        </p:txBody>
      </p:sp>
      <p:sp>
        <p:nvSpPr>
          <p:cNvPr id="22" name="Shape 825"/>
          <p:cNvSpPr/>
          <p:nvPr/>
        </p:nvSpPr>
        <p:spPr>
          <a:xfrm>
            <a:off x="-62704" y="-3407677"/>
            <a:ext cx="12254703" cy="3944572"/>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1" tIns="19051" rIns="19051" bIns="19051" anchor="ctr"/>
          <a:lstStyle/>
          <a:p>
            <a:pPr defTabSz="914377">
              <a:defRPr sz="4400">
                <a:solidFill>
                  <a:srgbClr val="FFFFFF"/>
                </a:solidFill>
              </a:defRPr>
            </a:pPr>
            <a:endParaRPr sz="1547" kern="0">
              <a:solidFill>
                <a:srgbClr val="FFFFFF"/>
              </a:solidFill>
            </a:endParaRPr>
          </a:p>
        </p:txBody>
      </p:sp>
      <p:sp>
        <p:nvSpPr>
          <p:cNvPr id="1355" name="Shape 1355"/>
          <p:cNvSpPr/>
          <p:nvPr/>
        </p:nvSpPr>
        <p:spPr>
          <a:xfrm>
            <a:off x="495924" y="131138"/>
            <a:ext cx="748605" cy="298225"/>
          </a:xfrm>
          <a:prstGeom prst="rect">
            <a:avLst/>
          </a:prstGeom>
          <a:ln w="12700">
            <a:miter lim="400000"/>
          </a:ln>
          <a:extLst>
            <a:ext uri="{C572A759-6A51-4108-AA02-DFA0A04FC94B}">
              <ma14:wrappingTextBoxFlag xmlns="" xmlns:ma14="http://schemas.microsoft.com/office/mac/drawingml/2011/main" val="1"/>
            </a:ext>
          </a:extLst>
        </p:spPr>
        <p:txBody>
          <a:bodyPr wrap="none" lIns="19051" tIns="19051" rIns="19051" bIns="19051" anchor="ctr">
            <a:spAutoFit/>
          </a:bodyPr>
          <a:lstStyle>
            <a:lvl1pPr algn="l" defTabSz="650240">
              <a:defRPr sz="4800">
                <a:solidFill>
                  <a:srgbClr val="FF5500"/>
                </a:solidFill>
                <a:latin typeface="Arial"/>
                <a:ea typeface="Arial"/>
                <a:cs typeface="Arial"/>
                <a:sym typeface="Arial"/>
              </a:defRPr>
            </a:lvl1pPr>
          </a:lstStyle>
          <a:p>
            <a:pPr lvl="0">
              <a:defRPr/>
            </a:pPr>
            <a:r>
              <a:rPr lang="nb-NO" sz="1688" kern="0" dirty="0"/>
              <a:t>Innhold</a:t>
            </a:r>
          </a:p>
        </p:txBody>
      </p:sp>
      <p:pic>
        <p:nvPicPr>
          <p:cNvPr id="20" name="Bild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889" y="6281813"/>
            <a:ext cx="268980" cy="327583"/>
          </a:xfrm>
          <a:prstGeom prst="rect">
            <a:avLst/>
          </a:prstGeom>
        </p:spPr>
      </p:pic>
      <p:sp>
        <p:nvSpPr>
          <p:cNvPr id="2" name="Rektangel 1">
            <a:extLst>
              <a:ext uri="{FF2B5EF4-FFF2-40B4-BE49-F238E27FC236}">
                <a16:creationId xmlns:a16="http://schemas.microsoft.com/office/drawing/2014/main" id="{C94D6B00-DF55-48EC-967E-CFE9C881037F}"/>
              </a:ext>
            </a:extLst>
          </p:cNvPr>
          <p:cNvSpPr/>
          <p:nvPr/>
        </p:nvSpPr>
        <p:spPr>
          <a:xfrm>
            <a:off x="-20199" y="2414356"/>
            <a:ext cx="6096000" cy="2793329"/>
          </a:xfrm>
          <a:prstGeom prst="rect">
            <a:avLst/>
          </a:prstGeom>
        </p:spPr>
        <p:txBody>
          <a:bodyPr>
            <a:spAutoFit/>
          </a:bodyPr>
          <a:lstStyle/>
          <a:p>
            <a:pPr defTabSz="1174044" hangingPunct="0">
              <a:lnSpc>
                <a:spcPct val="150000"/>
              </a:lnSpc>
            </a:pPr>
            <a:r>
              <a:rPr lang="nb-NO" sz="2400" dirty="0">
                <a:solidFill>
                  <a:schemeClr val="bg1"/>
                </a:solidFill>
                <a:sym typeface="Helvetica Light"/>
              </a:rPr>
              <a:t>Kort om Fjordkraft</a:t>
            </a:r>
          </a:p>
          <a:p>
            <a:pPr defTabSz="1174044" hangingPunct="0">
              <a:lnSpc>
                <a:spcPct val="150000"/>
              </a:lnSpc>
            </a:pPr>
            <a:r>
              <a:rPr lang="nb-NO" sz="2400" dirty="0">
                <a:solidFill>
                  <a:schemeClr val="bg1"/>
                </a:solidFill>
                <a:sym typeface="Helvetica Light"/>
              </a:rPr>
              <a:t>Våre tjenester</a:t>
            </a:r>
          </a:p>
          <a:p>
            <a:pPr defTabSz="1174044" hangingPunct="0">
              <a:lnSpc>
                <a:spcPct val="150000"/>
              </a:lnSpc>
            </a:pPr>
            <a:r>
              <a:rPr lang="nb-NO" sz="2400" dirty="0">
                <a:solidFill>
                  <a:schemeClr val="bg1"/>
                </a:solidFill>
                <a:sym typeface="Helvetica Light"/>
              </a:rPr>
              <a:t>Disponibelt personell</a:t>
            </a:r>
          </a:p>
          <a:p>
            <a:pPr defTabSz="1174044" hangingPunct="0">
              <a:lnSpc>
                <a:spcPct val="150000"/>
              </a:lnSpc>
            </a:pPr>
            <a:r>
              <a:rPr lang="nb-NO" sz="2400" dirty="0">
                <a:solidFill>
                  <a:schemeClr val="bg1"/>
                </a:solidFill>
                <a:sym typeface="Helvetica Light"/>
              </a:rPr>
              <a:t>Betingelser</a:t>
            </a:r>
          </a:p>
          <a:p>
            <a:pPr defTabSz="1174044" hangingPunct="0">
              <a:lnSpc>
                <a:spcPct val="150000"/>
              </a:lnSpc>
            </a:pPr>
            <a:r>
              <a:rPr lang="nb-NO" sz="2400" dirty="0">
                <a:solidFill>
                  <a:schemeClr val="bg1"/>
                </a:solidFill>
                <a:sym typeface="Helvetica Light"/>
              </a:rPr>
              <a:t>Betingelser markedsstøtte</a:t>
            </a:r>
          </a:p>
        </p:txBody>
      </p:sp>
    </p:spTree>
    <p:extLst>
      <p:ext uri="{BB962C8B-B14F-4D97-AF65-F5344CB8AC3E}">
        <p14:creationId xmlns:p14="http://schemas.microsoft.com/office/powerpoint/2010/main" val="378062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714" y="0"/>
            <a:ext cx="9142572" cy="6858000"/>
          </a:xfrm>
          <a:prstGeom prst="rect">
            <a:avLst/>
          </a:prstGeom>
        </p:spPr>
      </p:pic>
      <p:pic>
        <p:nvPicPr>
          <p:cNvPr id="4" name="Bilde 3">
            <a:extLst>
              <a:ext uri="{FF2B5EF4-FFF2-40B4-BE49-F238E27FC236}">
                <a16:creationId xmlns:a16="http://schemas.microsoft.com/office/drawing/2014/main" id="{8B57D918-45CC-4087-A0E5-B9C2F7706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984" y="66523"/>
            <a:ext cx="9055302" cy="6791477"/>
          </a:xfrm>
          <a:prstGeom prst="rect">
            <a:avLst/>
          </a:prstGeom>
        </p:spPr>
      </p:pic>
    </p:spTree>
    <p:extLst>
      <p:ext uri="{BB962C8B-B14F-4D97-AF65-F5344CB8AC3E}">
        <p14:creationId xmlns:p14="http://schemas.microsoft.com/office/powerpoint/2010/main" val="388002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5500"/>
        </a:solidFill>
        <a:effectLst/>
      </p:bgPr>
    </p:bg>
    <p:spTree>
      <p:nvGrpSpPr>
        <p:cNvPr id="1" name=""/>
        <p:cNvGrpSpPr/>
        <p:nvPr/>
      </p:nvGrpSpPr>
      <p:grpSpPr>
        <a:xfrm>
          <a:off x="0" y="0"/>
          <a:ext cx="0" cy="0"/>
          <a:chOff x="0" y="0"/>
          <a:chExt cx="0" cy="0"/>
        </a:xfrm>
      </p:grpSpPr>
      <p:sp>
        <p:nvSpPr>
          <p:cNvPr id="5" name="Rektangel 4"/>
          <p:cNvSpPr/>
          <p:nvPr/>
        </p:nvSpPr>
        <p:spPr>
          <a:xfrm>
            <a:off x="709176" y="1249470"/>
            <a:ext cx="10773645" cy="4418302"/>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186" tIns="54186" rIns="54186" bIns="54186" numCol="1" spcCol="38100" rtlCol="0" anchor="ctr">
            <a:spAutoFit/>
          </a:bodyPr>
          <a:lstStyle/>
          <a:p>
            <a:pPr marL="571500" marR="0" indent="-571500" defTabSz="1174044" rtl="0" fontAlgn="auto" latinLnBrk="0" hangingPunct="0">
              <a:lnSpc>
                <a:spcPct val="100000"/>
              </a:lnSpc>
              <a:spcBef>
                <a:spcPts val="0"/>
              </a:spcBef>
              <a:spcAft>
                <a:spcPts val="0"/>
              </a:spcAft>
              <a:buClrTx/>
              <a:buSzTx/>
              <a:buFont typeface="Arial" panose="020B0604020202020204" pitchFamily="34" charset="0"/>
              <a:buChar char="•"/>
              <a:tabLst/>
            </a:pPr>
            <a:endParaRPr kumimoji="0" lang="nb-NO" sz="3200" b="0" i="0" u="none" strike="noStrike" cap="none" spc="0" normalizeH="0" baseline="0" dirty="0">
              <a:ln>
                <a:noFill/>
              </a:ln>
              <a:effectLst/>
              <a:uFillTx/>
              <a:latin typeface="+mn-lt"/>
              <a:ea typeface="+mn-ea"/>
              <a:cs typeface="+mn-cs"/>
              <a:sym typeface="Helvetica Light"/>
            </a:endParaRPr>
          </a:p>
          <a:p>
            <a:pPr marL="571500" marR="0" indent="-571500" defTabSz="1174044" rtl="0" fontAlgn="auto" latinLnBrk="0" hangingPunct="0">
              <a:lnSpc>
                <a:spcPct val="150000"/>
              </a:lnSpc>
              <a:spcBef>
                <a:spcPts val="0"/>
              </a:spcBef>
              <a:spcAft>
                <a:spcPts val="0"/>
              </a:spcAft>
              <a:buClrTx/>
              <a:buSzTx/>
              <a:buFont typeface="Arial" panose="020B0604020202020204" pitchFamily="34" charset="0"/>
              <a:buChar char="•"/>
              <a:tabLst/>
            </a:pPr>
            <a:r>
              <a:rPr kumimoji="0" lang="nb-NO" sz="2400" b="0" i="0" u="none" strike="noStrike" cap="none" spc="0" normalizeH="0" baseline="0" dirty="0">
                <a:ln>
                  <a:noFill/>
                </a:ln>
                <a:effectLst/>
                <a:uFillTx/>
                <a:latin typeface="+mn-lt"/>
                <a:ea typeface="+mn-ea"/>
                <a:cs typeface="+mn-cs"/>
                <a:sym typeface="Helvetica Light"/>
              </a:rPr>
              <a:t>Skreddersydde avtaler til kunder over 10 GWh</a:t>
            </a:r>
          </a:p>
          <a:p>
            <a:pPr marL="571500" marR="0" indent="-571500" defTabSz="1174044" rtl="0" fontAlgn="auto" latinLnBrk="0" hangingPunct="0">
              <a:lnSpc>
                <a:spcPct val="150000"/>
              </a:lnSpc>
              <a:spcBef>
                <a:spcPts val="0"/>
              </a:spcBef>
              <a:spcAft>
                <a:spcPts val="0"/>
              </a:spcAft>
              <a:buClrTx/>
              <a:buSzTx/>
              <a:buFont typeface="Arial" panose="020B0604020202020204" pitchFamily="34" charset="0"/>
              <a:buChar char="•"/>
              <a:tabLst/>
            </a:pPr>
            <a:r>
              <a:rPr lang="nb-NO" sz="2400" dirty="0">
                <a:sym typeface="Helvetica Light"/>
              </a:rPr>
              <a:t>Standardavtalene FIAS Spot og FIAS forutsigbarhet til kunder under 10 GWh</a:t>
            </a:r>
          </a:p>
          <a:p>
            <a:pPr marL="571500" marR="0" indent="-571500" defTabSz="1174044" rtl="0" fontAlgn="auto" latinLnBrk="0" hangingPunct="0">
              <a:lnSpc>
                <a:spcPct val="150000"/>
              </a:lnSpc>
              <a:spcBef>
                <a:spcPts val="0"/>
              </a:spcBef>
              <a:spcAft>
                <a:spcPts val="0"/>
              </a:spcAft>
              <a:buClrTx/>
              <a:buSzTx/>
              <a:buFont typeface="Arial" panose="020B0604020202020204" pitchFamily="34" charset="0"/>
              <a:buChar char="•"/>
              <a:tabLst/>
            </a:pPr>
            <a:r>
              <a:rPr kumimoji="0" lang="nb-NO" sz="2400" b="0" i="0" u="none" strike="noStrike" cap="none" spc="0" normalizeH="0" baseline="0" dirty="0">
                <a:ln>
                  <a:noFill/>
                </a:ln>
                <a:effectLst/>
                <a:uFillTx/>
                <a:latin typeface="+mn-lt"/>
                <a:ea typeface="+mn-ea"/>
                <a:cs typeface="+mn-cs"/>
                <a:sym typeface="Helvetica Light"/>
              </a:rPr>
              <a:t>Klima og Energirådgivning (strøm og nett)</a:t>
            </a:r>
          </a:p>
          <a:p>
            <a:pPr marL="571500" marR="0" indent="-571500" defTabSz="1174044" rtl="0" fontAlgn="auto" latinLnBrk="0" hangingPunct="0">
              <a:lnSpc>
                <a:spcPct val="150000"/>
              </a:lnSpc>
              <a:spcBef>
                <a:spcPts val="0"/>
              </a:spcBef>
              <a:spcAft>
                <a:spcPts val="0"/>
              </a:spcAft>
              <a:buClrTx/>
              <a:buSzTx/>
              <a:buFont typeface="Arial" panose="020B0604020202020204" pitchFamily="34" charset="0"/>
              <a:buChar char="•"/>
              <a:tabLst/>
            </a:pPr>
            <a:r>
              <a:rPr lang="nb-NO" sz="2400" dirty="0">
                <a:sym typeface="Helvetica Light"/>
              </a:rPr>
              <a:t>Energioppfølging i egen webportal</a:t>
            </a:r>
          </a:p>
          <a:p>
            <a:pPr marL="571500" marR="0" indent="-571500" defTabSz="1174044" rtl="0" fontAlgn="auto" latinLnBrk="0" hangingPunct="0">
              <a:lnSpc>
                <a:spcPct val="150000"/>
              </a:lnSpc>
              <a:spcBef>
                <a:spcPts val="0"/>
              </a:spcBef>
              <a:spcAft>
                <a:spcPts val="0"/>
              </a:spcAft>
              <a:buClrTx/>
              <a:buSzTx/>
              <a:buFont typeface="Arial" panose="020B0604020202020204" pitchFamily="34" charset="0"/>
              <a:buChar char="•"/>
              <a:tabLst/>
            </a:pPr>
            <a:r>
              <a:rPr lang="nb-NO" sz="2400" dirty="0">
                <a:sym typeface="Helvetica Light"/>
              </a:rPr>
              <a:t>Ukentlig rapport om markedsutviklingen</a:t>
            </a:r>
          </a:p>
          <a:p>
            <a:pPr marL="571500" marR="0" indent="-571500" defTabSz="1174044" rtl="0" fontAlgn="auto" latinLnBrk="0" hangingPunct="0">
              <a:lnSpc>
                <a:spcPct val="150000"/>
              </a:lnSpc>
              <a:spcBef>
                <a:spcPts val="0"/>
              </a:spcBef>
              <a:spcAft>
                <a:spcPts val="0"/>
              </a:spcAft>
              <a:buClrTx/>
              <a:buSzTx/>
              <a:buFont typeface="Arial" panose="020B0604020202020204" pitchFamily="34" charset="0"/>
              <a:buChar char="•"/>
              <a:tabLst/>
            </a:pPr>
            <a:r>
              <a:rPr lang="nb-NO" sz="2400" dirty="0">
                <a:sym typeface="Helvetica Light"/>
              </a:rPr>
              <a:t>Skreddersydd energirapportering etter ønsket frekvens pr epost</a:t>
            </a:r>
          </a:p>
          <a:p>
            <a:pPr marL="571500" marR="0" indent="-571500" defTabSz="1174044" rtl="0" fontAlgn="auto" latinLnBrk="0" hangingPunct="0">
              <a:lnSpc>
                <a:spcPct val="100000"/>
              </a:lnSpc>
              <a:spcBef>
                <a:spcPts val="0"/>
              </a:spcBef>
              <a:spcAft>
                <a:spcPts val="0"/>
              </a:spcAft>
              <a:buClrTx/>
              <a:buSzTx/>
              <a:buFont typeface="Arial" panose="020B0604020202020204" pitchFamily="34" charset="0"/>
              <a:buChar char="•"/>
              <a:tabLst/>
            </a:pPr>
            <a:endParaRPr lang="nb-NO" sz="3200" dirty="0">
              <a:solidFill>
                <a:srgbClr val="FFFFFF"/>
              </a:solidFill>
              <a:sym typeface="Helvetica Light"/>
            </a:endParaRPr>
          </a:p>
        </p:txBody>
      </p:sp>
      <p:sp>
        <p:nvSpPr>
          <p:cNvPr id="17" name="Shape 825"/>
          <p:cNvSpPr/>
          <p:nvPr/>
        </p:nvSpPr>
        <p:spPr>
          <a:xfrm>
            <a:off x="0" y="-3407677"/>
            <a:ext cx="12191999" cy="3936183"/>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1" tIns="19051" rIns="19051" bIns="19051" anchor="ctr"/>
          <a:lstStyle/>
          <a:p>
            <a:pPr marL="0" marR="0" lvl="0" indent="0" defTabSz="914377" eaLnBrk="1" fontAlgn="auto" latinLnBrk="0" hangingPunct="1">
              <a:lnSpc>
                <a:spcPct val="100000"/>
              </a:lnSpc>
              <a:spcBef>
                <a:spcPts val="0"/>
              </a:spcBef>
              <a:spcAft>
                <a:spcPts val="0"/>
              </a:spcAft>
              <a:buClrTx/>
              <a:buSzTx/>
              <a:buFontTx/>
              <a:buNone/>
              <a:tabLst/>
              <a:defRPr sz="4400">
                <a:solidFill>
                  <a:srgbClr val="FFFFFF"/>
                </a:solidFill>
              </a:defRPr>
            </a:pPr>
            <a:endParaRPr kumimoji="0" sz="1547" b="0" i="0" u="none" strike="noStrike" kern="0" cap="none" spc="0" normalizeH="0" baseline="0" noProof="0">
              <a:ln>
                <a:noFill/>
              </a:ln>
              <a:solidFill>
                <a:srgbClr val="FFFFFF"/>
              </a:solidFill>
              <a:effectLst/>
              <a:uLnTx/>
              <a:uFillTx/>
            </a:endParaRPr>
          </a:p>
        </p:txBody>
      </p:sp>
      <p:sp>
        <p:nvSpPr>
          <p:cNvPr id="754" name="Shape 754"/>
          <p:cNvSpPr/>
          <p:nvPr/>
        </p:nvSpPr>
        <p:spPr>
          <a:xfrm>
            <a:off x="596593" y="82927"/>
            <a:ext cx="1458735" cy="298225"/>
          </a:xfrm>
          <a:prstGeom prst="rect">
            <a:avLst/>
          </a:prstGeom>
          <a:ln w="12700">
            <a:miter lim="400000"/>
          </a:ln>
          <a:extLst>
            <a:ext uri="{C572A759-6A51-4108-AA02-DFA0A04FC94B}">
              <ma14:wrappingTextBoxFlag xmlns="" xmlns:ma14="http://schemas.microsoft.com/office/mac/drawingml/2011/main" val="1"/>
            </a:ext>
          </a:extLst>
        </p:spPr>
        <p:txBody>
          <a:bodyPr wrap="none" lIns="19051" tIns="19051" rIns="19051" bIns="19051" anchor="ctr">
            <a:spAutoFit/>
          </a:bodyPr>
          <a:lstStyle>
            <a:lvl1pPr algn="l" defTabSz="650240">
              <a:defRPr sz="4800">
                <a:solidFill>
                  <a:srgbClr val="FF5500"/>
                </a:solidFill>
                <a:latin typeface="Arial"/>
                <a:ea typeface="Arial"/>
                <a:cs typeface="Arial"/>
                <a:sym typeface="Arial"/>
              </a:defRPr>
            </a:lvl1pPr>
          </a:lstStyle>
          <a:p>
            <a:pPr marL="0" marR="0" lvl="0" indent="0" algn="l" defTabSz="650240" eaLnBrk="1" fontAlgn="auto" latinLnBrk="0" hangingPunct="1">
              <a:lnSpc>
                <a:spcPct val="100000"/>
              </a:lnSpc>
              <a:spcBef>
                <a:spcPts val="0"/>
              </a:spcBef>
              <a:spcAft>
                <a:spcPts val="0"/>
              </a:spcAft>
              <a:buClrTx/>
              <a:buSzTx/>
              <a:buFontTx/>
              <a:buNone/>
              <a:tabLst/>
              <a:defRPr/>
            </a:pPr>
            <a:r>
              <a:rPr kumimoji="0" lang="nb-NO" sz="1688" b="0" i="0" u="none" strike="noStrike" kern="0" cap="none" spc="0" normalizeH="0" baseline="0" noProof="0" dirty="0">
                <a:ln>
                  <a:noFill/>
                </a:ln>
                <a:solidFill>
                  <a:srgbClr val="FF5500"/>
                </a:solidFill>
                <a:effectLst/>
                <a:uLnTx/>
                <a:uFillTx/>
                <a:latin typeface="Arial"/>
                <a:ea typeface="Arial"/>
                <a:cs typeface="Arial"/>
                <a:sym typeface="Arial"/>
              </a:rPr>
              <a:t>Våre Tjenester</a:t>
            </a:r>
            <a:endParaRPr kumimoji="0" sz="1688" b="0" i="0" u="none" strike="noStrike" kern="0" cap="none" spc="0" normalizeH="0" baseline="0" noProof="0" dirty="0">
              <a:ln>
                <a:noFill/>
              </a:ln>
              <a:solidFill>
                <a:srgbClr val="FF5500"/>
              </a:solidFill>
              <a:effectLst/>
              <a:uLnTx/>
              <a:uFillTx/>
              <a:latin typeface="Arial"/>
              <a:ea typeface="Arial"/>
              <a:cs typeface="Arial"/>
              <a:sym typeface="Arial"/>
            </a:endParaRPr>
          </a:p>
        </p:txBody>
      </p:sp>
      <p:pic>
        <p:nvPicPr>
          <p:cNvPr id="15" name="Bild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8677" y="5991660"/>
            <a:ext cx="231960" cy="282497"/>
          </a:xfrm>
          <a:prstGeom prst="rect">
            <a:avLst/>
          </a:prstGeom>
        </p:spPr>
      </p:pic>
      <p:pic>
        <p:nvPicPr>
          <p:cNvPr id="6" name="Bilde 5">
            <a:extLst>
              <a:ext uri="{FF2B5EF4-FFF2-40B4-BE49-F238E27FC236}">
                <a16:creationId xmlns:a16="http://schemas.microsoft.com/office/drawing/2014/main" id="{9112BADD-5B2A-41F9-A2A3-DAC2F4589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727" y="3546405"/>
            <a:ext cx="1310326" cy="466504"/>
          </a:xfrm>
          <a:prstGeom prst="rect">
            <a:avLst/>
          </a:prstGeom>
        </p:spPr>
      </p:pic>
    </p:spTree>
    <p:extLst>
      <p:ext uri="{BB962C8B-B14F-4D97-AF65-F5344CB8AC3E}">
        <p14:creationId xmlns:p14="http://schemas.microsoft.com/office/powerpoint/2010/main" val="203502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825"/>
          <p:cNvSpPr/>
          <p:nvPr/>
        </p:nvSpPr>
        <p:spPr>
          <a:xfrm>
            <a:off x="1159497" y="1055802"/>
            <a:ext cx="9399241" cy="4841154"/>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0" tIns="19050" rIns="19050" bIns="19050" anchor="ctr"/>
          <a:lstStyle/>
          <a:p>
            <a:pPr algn="ctr" defTabSz="412596" hangingPunct="0">
              <a:defRPr sz="4400">
                <a:solidFill>
                  <a:srgbClr val="FFFFFF"/>
                </a:solidFill>
              </a:defRPr>
            </a:pPr>
            <a:endParaRPr sz="1547" kern="0">
              <a:solidFill>
                <a:srgbClr val="FFFFFF"/>
              </a:solidFill>
              <a:latin typeface="Arial" panose="020B0604020202020204"/>
              <a:sym typeface="Helvetica Light"/>
            </a:endParaRPr>
          </a:p>
        </p:txBody>
      </p:sp>
      <p:pic>
        <p:nvPicPr>
          <p:cNvPr id="22" name="Bilde 21"/>
          <p:cNvPicPr>
            <a:picLocks noChangeAspect="1"/>
          </p:cNvPicPr>
          <p:nvPr/>
        </p:nvPicPr>
        <p:blipFill>
          <a:blip r:embed="rId2"/>
          <a:stretch>
            <a:fillRect/>
          </a:stretch>
        </p:blipFill>
        <p:spPr>
          <a:xfrm>
            <a:off x="2048306" y="2361446"/>
            <a:ext cx="8125903" cy="3535510"/>
          </a:xfrm>
          <a:prstGeom prst="rect">
            <a:avLst/>
          </a:prstGeom>
        </p:spPr>
      </p:pic>
      <p:grpSp>
        <p:nvGrpSpPr>
          <p:cNvPr id="2" name="Gruppe 1"/>
          <p:cNvGrpSpPr/>
          <p:nvPr/>
        </p:nvGrpSpPr>
        <p:grpSpPr>
          <a:xfrm>
            <a:off x="2359201" y="1170001"/>
            <a:ext cx="4420743" cy="1499469"/>
            <a:chOff x="835200" y="1170000"/>
            <a:chExt cx="4420743" cy="1499469"/>
          </a:xfrm>
        </p:grpSpPr>
        <p:sp>
          <p:nvSpPr>
            <p:cNvPr id="344" name="Shape 344"/>
            <p:cNvSpPr/>
            <p:nvPr/>
          </p:nvSpPr>
          <p:spPr>
            <a:xfrm>
              <a:off x="835200" y="1170000"/>
              <a:ext cx="2491824" cy="29822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l" defTabSz="650240">
                <a:defRPr sz="4800" b="1">
                  <a:solidFill>
                    <a:srgbClr val="FFFFFF"/>
                  </a:solidFill>
                  <a:latin typeface="Arial"/>
                  <a:ea typeface="Arial"/>
                  <a:cs typeface="Arial"/>
                  <a:sym typeface="Arial"/>
                </a:defRPr>
              </a:lvl1pPr>
            </a:lstStyle>
            <a:p>
              <a:pPr hangingPunct="0"/>
              <a:r>
                <a:rPr lang="nb-NO" sz="1688" kern="0" dirty="0">
                  <a:solidFill>
                    <a:srgbClr val="000000"/>
                  </a:solidFill>
                </a:rPr>
                <a:t>FIAS </a:t>
              </a:r>
              <a:r>
                <a:rPr sz="1688" kern="0" dirty="0" err="1">
                  <a:solidFill>
                    <a:srgbClr val="000000"/>
                  </a:solidFill>
                </a:rPr>
                <a:t>Spotpri</a:t>
              </a:r>
              <a:r>
                <a:rPr lang="nb-NO" sz="1688" kern="0" dirty="0">
                  <a:solidFill>
                    <a:srgbClr val="000000"/>
                  </a:solidFill>
                </a:rPr>
                <a:t>s</a:t>
              </a:r>
              <a:endParaRPr sz="1688" kern="0" dirty="0">
                <a:solidFill>
                  <a:srgbClr val="000000"/>
                </a:solidFill>
              </a:endParaRPr>
            </a:p>
          </p:txBody>
        </p:sp>
        <p:sp>
          <p:nvSpPr>
            <p:cNvPr id="345" name="Shape 345"/>
            <p:cNvSpPr/>
            <p:nvPr/>
          </p:nvSpPr>
          <p:spPr>
            <a:xfrm>
              <a:off x="846867" y="1512000"/>
              <a:ext cx="4056569" cy="398663"/>
            </a:xfrm>
            <a:prstGeom prst="rect">
              <a:avLst/>
            </a:prstGeom>
            <a:ln w="12700">
              <a:miter lim="400000"/>
            </a:ln>
            <a:extLst>
              <a:ext uri="{C572A759-6A51-4108-AA02-DFA0A04FC94B}">
                <ma14:wrappingTextBoxFlag xmlns:ma14="http://schemas.microsoft.com/office/mac/drawingml/2011/main" xmlns="" val="1"/>
              </a:ext>
            </a:extLst>
          </p:spPr>
          <p:txBody>
            <a:bodyPr lIns="18000" tIns="19050" rIns="19050" bIns="19050" anchor="t" anchorCtr="0"/>
            <a:lstStyle>
              <a:lvl1pPr algn="l" defTabSz="650240">
                <a:defRPr sz="3600" b="1">
                  <a:latin typeface="Arial"/>
                  <a:ea typeface="Arial"/>
                  <a:cs typeface="Arial"/>
                  <a:sym typeface="Arial"/>
                </a:defRPr>
              </a:lvl1pPr>
            </a:lstStyle>
            <a:p>
              <a:pPr hangingPunct="0"/>
              <a:r>
                <a:rPr sz="1266" kern="0" dirty="0">
                  <a:solidFill>
                    <a:srgbClr val="000000"/>
                  </a:solidFill>
                </a:rPr>
                <a:t>Lavprisavtalen for både små og store bedrifter!</a:t>
              </a:r>
            </a:p>
          </p:txBody>
        </p:sp>
        <p:sp>
          <p:nvSpPr>
            <p:cNvPr id="347" name="Shape 347"/>
            <p:cNvSpPr/>
            <p:nvPr/>
          </p:nvSpPr>
          <p:spPr>
            <a:xfrm>
              <a:off x="846867" y="1800000"/>
              <a:ext cx="4409076" cy="86946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sz="1100" kern="0" dirty="0">
                  <a:solidFill>
                    <a:srgbClr val="000000"/>
                  </a:solidFill>
                  <a:latin typeface="Arial"/>
                  <a:cs typeface="Arial"/>
                  <a:sym typeface="Arial"/>
                </a:rPr>
                <a:t>Strøm </a:t>
              </a:r>
              <a:r>
                <a:rPr sz="1100" kern="0" dirty="0" err="1">
                  <a:solidFill>
                    <a:srgbClr val="000000"/>
                  </a:solidFill>
                  <a:latin typeface="Arial"/>
                  <a:cs typeface="Arial"/>
                  <a:sym typeface="Arial"/>
                </a:rPr>
                <a:t>til</a:t>
              </a:r>
              <a:r>
                <a:rPr sz="1100" kern="0" dirty="0">
                  <a:solidFill>
                    <a:srgbClr val="000000"/>
                  </a:solidFill>
                  <a:latin typeface="Arial"/>
                  <a:cs typeface="Arial"/>
                  <a:sym typeface="Arial"/>
                </a:rPr>
                <a:t> </a:t>
              </a:r>
              <a:r>
                <a:rPr sz="1100" kern="0" dirty="0" err="1">
                  <a:solidFill>
                    <a:srgbClr val="000000"/>
                  </a:solidFill>
                  <a:latin typeface="Arial"/>
                  <a:cs typeface="Arial"/>
                  <a:sym typeface="Arial"/>
                </a:rPr>
                <a:t>Innkjøpspris</a:t>
              </a:r>
              <a:endParaRPr sz="1100" kern="0" dirty="0">
                <a:solidFill>
                  <a:srgbClr val="000000"/>
                </a:solidFill>
                <a:latin typeface="Arial"/>
                <a:cs typeface="Arial"/>
                <a:sym typeface="Arial"/>
              </a:endParaRP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sz="1100" kern="0" dirty="0">
                  <a:solidFill>
                    <a:srgbClr val="000000"/>
                  </a:solidFill>
                  <a:latin typeface="Arial"/>
                  <a:cs typeface="Arial"/>
                  <a:sym typeface="Arial"/>
                </a:rPr>
                <a:t>Bedriften betaler det samme som vi kjøper </a:t>
              </a:r>
              <a:r>
                <a:rPr sz="1100" kern="0" dirty="0" err="1">
                  <a:solidFill>
                    <a:srgbClr val="000000"/>
                  </a:solidFill>
                  <a:latin typeface="Arial"/>
                  <a:cs typeface="Arial"/>
                  <a:sym typeface="Arial"/>
                </a:rPr>
                <a:t>strømmen</a:t>
              </a:r>
              <a:r>
                <a:rPr sz="1100" kern="0" dirty="0">
                  <a:solidFill>
                    <a:srgbClr val="000000"/>
                  </a:solidFill>
                  <a:latin typeface="Arial"/>
                  <a:cs typeface="Arial"/>
                  <a:sym typeface="Arial"/>
                </a:rPr>
                <a:t> for</a:t>
              </a: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sz="1100" kern="0" dirty="0">
                  <a:solidFill>
                    <a:srgbClr val="000000"/>
                  </a:solidFill>
                  <a:latin typeface="Arial"/>
                  <a:cs typeface="Arial"/>
                  <a:sym typeface="Arial"/>
                </a:rPr>
                <a:t>Spotpris følger markedet </a:t>
              </a:r>
              <a:r>
                <a:rPr sz="1100" kern="0" dirty="0" err="1">
                  <a:solidFill>
                    <a:srgbClr val="000000"/>
                  </a:solidFill>
                  <a:latin typeface="Arial"/>
                  <a:cs typeface="Arial"/>
                  <a:sym typeface="Arial"/>
                </a:rPr>
                <a:t>gjennom</a:t>
              </a:r>
              <a:r>
                <a:rPr sz="1100" kern="0" dirty="0">
                  <a:solidFill>
                    <a:srgbClr val="000000"/>
                  </a:solidFill>
                  <a:latin typeface="Arial"/>
                  <a:cs typeface="Arial"/>
                  <a:sym typeface="Arial"/>
                </a:rPr>
                <a:t> </a:t>
              </a:r>
              <a:r>
                <a:rPr sz="1100" kern="0" dirty="0" err="1">
                  <a:solidFill>
                    <a:srgbClr val="000000"/>
                  </a:solidFill>
                  <a:latin typeface="Arial"/>
                  <a:cs typeface="Arial"/>
                  <a:sym typeface="Arial"/>
                </a:rPr>
                <a:t>året</a:t>
              </a:r>
              <a:endParaRPr sz="1100" kern="0" dirty="0">
                <a:solidFill>
                  <a:srgbClr val="000000"/>
                </a:solidFill>
                <a:latin typeface="Arial"/>
                <a:cs typeface="Arial"/>
                <a:sym typeface="Arial"/>
              </a:endParaRP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sz="1100" kern="0" dirty="0">
                  <a:solidFill>
                    <a:srgbClr val="000000"/>
                  </a:solidFill>
                  <a:latin typeface="Arial"/>
                  <a:cs typeface="Arial"/>
                  <a:sym typeface="Arial"/>
                </a:rPr>
                <a:t>Lønnsom avtale over </a:t>
              </a:r>
              <a:r>
                <a:rPr sz="1100" kern="0" dirty="0" err="1">
                  <a:solidFill>
                    <a:srgbClr val="000000"/>
                  </a:solidFill>
                  <a:latin typeface="Arial"/>
                  <a:cs typeface="Arial"/>
                  <a:sym typeface="Arial"/>
                </a:rPr>
                <a:t>tid</a:t>
              </a:r>
              <a:endParaRPr sz="1100" kern="0" dirty="0">
                <a:solidFill>
                  <a:srgbClr val="000000"/>
                </a:solidFill>
                <a:latin typeface="Arial"/>
                <a:cs typeface="Arial"/>
                <a:sym typeface="Arial"/>
              </a:endParaRPr>
            </a:p>
          </p:txBody>
        </p:sp>
      </p:grpSp>
      <p:pic>
        <p:nvPicPr>
          <p:cNvPr id="16" name="Bild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092" y="6063693"/>
            <a:ext cx="268980" cy="327583"/>
          </a:xfrm>
          <a:prstGeom prst="rect">
            <a:avLst/>
          </a:prstGeom>
        </p:spPr>
      </p:pic>
      <p:sp>
        <p:nvSpPr>
          <p:cNvPr id="20" name="Shape 345"/>
          <p:cNvSpPr/>
          <p:nvPr/>
        </p:nvSpPr>
        <p:spPr>
          <a:xfrm>
            <a:off x="7334930" y="1512001"/>
            <a:ext cx="4056569" cy="398663"/>
          </a:xfrm>
          <a:prstGeom prst="rect">
            <a:avLst/>
          </a:prstGeom>
          <a:ln w="12700">
            <a:miter lim="400000"/>
          </a:ln>
          <a:extLst>
            <a:ext uri="{C572A759-6A51-4108-AA02-DFA0A04FC94B}">
              <ma14:wrappingTextBoxFlag xmlns:ma14="http://schemas.microsoft.com/office/mac/drawingml/2011/main" xmlns="" val="1"/>
            </a:ext>
          </a:extLst>
        </p:spPr>
        <p:txBody>
          <a:bodyPr lIns="18000" tIns="19050" rIns="19050" bIns="19050" anchor="t" anchorCtr="0"/>
          <a:lstStyle>
            <a:lvl1pPr algn="l" defTabSz="650240">
              <a:defRPr sz="3600" b="1">
                <a:latin typeface="Arial"/>
                <a:ea typeface="Arial"/>
                <a:cs typeface="Arial"/>
                <a:sym typeface="Arial"/>
              </a:defRPr>
            </a:lvl1pPr>
          </a:lstStyle>
          <a:p>
            <a:pPr hangingPunct="0"/>
            <a:r>
              <a:rPr lang="nb-NO" sz="1266" kern="0" dirty="0">
                <a:solidFill>
                  <a:srgbClr val="000000"/>
                </a:solidFill>
              </a:rPr>
              <a:t>Kort om avtalen</a:t>
            </a:r>
            <a:endParaRPr sz="1266" kern="0" dirty="0">
              <a:solidFill>
                <a:srgbClr val="000000"/>
              </a:solidFill>
            </a:endParaRPr>
          </a:p>
        </p:txBody>
      </p:sp>
      <p:sp>
        <p:nvSpPr>
          <p:cNvPr id="21" name="Shape 347"/>
          <p:cNvSpPr/>
          <p:nvPr/>
        </p:nvSpPr>
        <p:spPr>
          <a:xfrm>
            <a:off x="7334929" y="1800001"/>
            <a:ext cx="4409076" cy="86946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Løpende avtale</a:t>
            </a:r>
            <a:endParaRPr sz="1100" kern="0" dirty="0">
              <a:solidFill>
                <a:srgbClr val="000000"/>
              </a:solidFill>
              <a:latin typeface="Arial"/>
              <a:cs typeface="Arial"/>
              <a:sym typeface="Arial"/>
            </a:endParaRP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19,- per måned per anlegg</a:t>
            </a:r>
            <a:endParaRPr sz="1100" kern="0" dirty="0">
              <a:solidFill>
                <a:srgbClr val="000000"/>
              </a:solidFill>
              <a:latin typeface="Arial"/>
              <a:cs typeface="Arial"/>
              <a:sym typeface="Arial"/>
            </a:endParaRP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Ingen bindingstid</a:t>
            </a:r>
            <a:endParaRPr sz="1100" kern="0" dirty="0">
              <a:solidFill>
                <a:srgbClr val="000000"/>
              </a:solidFill>
              <a:latin typeface="Arial"/>
              <a:cs typeface="Arial"/>
              <a:sym typeface="Arial"/>
            </a:endParaRP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Ingen forskuddsbetaling</a:t>
            </a:r>
            <a:endParaRPr sz="1100" kern="0" dirty="0">
              <a:solidFill>
                <a:srgbClr val="000000"/>
              </a:solidFill>
              <a:latin typeface="Arial"/>
              <a:cs typeface="Arial"/>
              <a:sym typeface="Arial"/>
            </a:endParaRPr>
          </a:p>
        </p:txBody>
      </p:sp>
    </p:spTree>
    <p:extLst>
      <p:ext uri="{BB962C8B-B14F-4D97-AF65-F5344CB8AC3E}">
        <p14:creationId xmlns:p14="http://schemas.microsoft.com/office/powerpoint/2010/main" val="375379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25"/>
          <p:cNvSpPr/>
          <p:nvPr/>
        </p:nvSpPr>
        <p:spPr>
          <a:xfrm>
            <a:off x="1948800" y="900000"/>
            <a:ext cx="8280000" cy="5040000"/>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0" tIns="19050" rIns="19050" bIns="19050" anchor="ctr"/>
          <a:lstStyle/>
          <a:p>
            <a:pPr algn="ctr" defTabSz="412596" hangingPunct="0">
              <a:defRPr sz="4400">
                <a:solidFill>
                  <a:srgbClr val="FFFFFF"/>
                </a:solidFill>
              </a:defRPr>
            </a:pPr>
            <a:endParaRPr sz="1547" kern="0">
              <a:solidFill>
                <a:srgbClr val="FFFFFF"/>
              </a:solidFill>
              <a:latin typeface="Arial" panose="020B0604020202020204"/>
              <a:sym typeface="Helvetica Light"/>
            </a:endParaRPr>
          </a:p>
        </p:txBody>
      </p:sp>
      <p:sp>
        <p:nvSpPr>
          <p:cNvPr id="367" name="Shape 367"/>
          <p:cNvSpPr/>
          <p:nvPr/>
        </p:nvSpPr>
        <p:spPr>
          <a:xfrm>
            <a:off x="2274387" y="150035"/>
            <a:ext cx="1713611" cy="298223"/>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defTabSz="650240">
              <a:defRPr sz="4800">
                <a:solidFill>
                  <a:srgbClr val="FF5500"/>
                </a:solidFill>
                <a:latin typeface="Arial"/>
                <a:ea typeface="Arial"/>
                <a:cs typeface="Arial"/>
                <a:sym typeface="Arial"/>
              </a:defRPr>
            </a:lvl1pPr>
          </a:lstStyle>
          <a:p>
            <a:pPr hangingPunct="0"/>
            <a:r>
              <a:rPr sz="1688" kern="0"/>
              <a:t>3. Våre produkter</a:t>
            </a:r>
          </a:p>
        </p:txBody>
      </p:sp>
      <p:pic>
        <p:nvPicPr>
          <p:cNvPr id="17" name="Bild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7092" y="6063693"/>
            <a:ext cx="268980" cy="327583"/>
          </a:xfrm>
          <a:prstGeom prst="rect">
            <a:avLst/>
          </a:prstGeom>
        </p:spPr>
      </p:pic>
      <p:grpSp>
        <p:nvGrpSpPr>
          <p:cNvPr id="4" name="Gruppe 3"/>
          <p:cNvGrpSpPr/>
          <p:nvPr/>
        </p:nvGrpSpPr>
        <p:grpSpPr>
          <a:xfrm>
            <a:off x="2359201" y="1170001"/>
            <a:ext cx="5369683" cy="1227599"/>
            <a:chOff x="835200" y="1170000"/>
            <a:chExt cx="5369683" cy="1227599"/>
          </a:xfrm>
        </p:grpSpPr>
        <p:sp>
          <p:nvSpPr>
            <p:cNvPr id="359" name="Shape 359"/>
            <p:cNvSpPr/>
            <p:nvPr/>
          </p:nvSpPr>
          <p:spPr>
            <a:xfrm>
              <a:off x="846867" y="1512000"/>
              <a:ext cx="4056569" cy="452045"/>
            </a:xfrm>
            <a:prstGeom prst="rect">
              <a:avLst/>
            </a:prstGeom>
            <a:ln w="12700">
              <a:miter lim="400000"/>
            </a:ln>
            <a:extLst>
              <a:ext uri="{C572A759-6A51-4108-AA02-DFA0A04FC94B}">
                <ma14:wrappingTextBoxFlag xmlns:ma14="http://schemas.microsoft.com/office/mac/drawingml/2011/main" xmlns="" val="1"/>
              </a:ext>
            </a:extLst>
          </p:spPr>
          <p:txBody>
            <a:bodyPr lIns="18000" tIns="19050" rIns="19050" bIns="19050" anchor="t" anchorCtr="0"/>
            <a:lstStyle>
              <a:lvl1pPr algn="l" defTabSz="650240">
                <a:defRPr sz="3600" b="1">
                  <a:latin typeface="Arial"/>
                  <a:ea typeface="Arial"/>
                  <a:cs typeface="Arial"/>
                  <a:sym typeface="Arial"/>
                </a:defRPr>
              </a:lvl1pPr>
            </a:lstStyle>
            <a:p>
              <a:pPr hangingPunct="0"/>
              <a:r>
                <a:rPr sz="1266" kern="0" dirty="0">
                  <a:solidFill>
                    <a:srgbClr val="000000"/>
                  </a:solidFill>
                </a:rPr>
                <a:t>Strømavtalen som demper prissvingningene</a:t>
              </a:r>
            </a:p>
          </p:txBody>
        </p:sp>
        <p:sp>
          <p:nvSpPr>
            <p:cNvPr id="361" name="Shape 361"/>
            <p:cNvSpPr/>
            <p:nvPr/>
          </p:nvSpPr>
          <p:spPr>
            <a:xfrm>
              <a:off x="854362" y="1823723"/>
              <a:ext cx="2820565" cy="428322"/>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sz="1100" kern="0" dirty="0">
                  <a:solidFill>
                    <a:srgbClr val="000000"/>
                  </a:solidFill>
                  <a:latin typeface="Arial"/>
                  <a:cs typeface="Arial"/>
                  <a:sym typeface="Arial"/>
                </a:rPr>
                <a:t>50 % </a:t>
              </a:r>
              <a:r>
                <a:rPr sz="1100" kern="0" dirty="0" err="1">
                  <a:solidFill>
                    <a:srgbClr val="000000"/>
                  </a:solidFill>
                  <a:latin typeface="Arial"/>
                  <a:cs typeface="Arial"/>
                  <a:sym typeface="Arial"/>
                </a:rPr>
                <a:t>prissikring</a:t>
              </a:r>
              <a:r>
                <a:rPr lang="nb-NO" sz="1100" kern="0" dirty="0">
                  <a:solidFill>
                    <a:srgbClr val="000000"/>
                  </a:solidFill>
                  <a:latin typeface="Arial"/>
                  <a:cs typeface="Arial"/>
                  <a:sym typeface="Arial"/>
                </a:rPr>
                <a:t> 50 % spotpris</a:t>
              </a: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Historisk sett lavere pris enn spot</a:t>
              </a:r>
              <a:endParaRPr sz="1100" kern="0" dirty="0">
                <a:solidFill>
                  <a:srgbClr val="000000"/>
                </a:solidFill>
                <a:latin typeface="Arial"/>
                <a:cs typeface="Arial"/>
                <a:sym typeface="Arial"/>
              </a:endParaRPr>
            </a:p>
          </p:txBody>
        </p:sp>
        <p:sp>
          <p:nvSpPr>
            <p:cNvPr id="368" name="Shape 368"/>
            <p:cNvSpPr/>
            <p:nvPr/>
          </p:nvSpPr>
          <p:spPr>
            <a:xfrm>
              <a:off x="3671967" y="1800000"/>
              <a:ext cx="2532916" cy="597599"/>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Jevnere priskurve</a:t>
              </a: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Forutsigbare strømkostnader</a:t>
              </a:r>
              <a:br>
                <a:rPr sz="1100" kern="0" dirty="0">
                  <a:solidFill>
                    <a:srgbClr val="000000"/>
                  </a:solidFill>
                  <a:latin typeface="Arial"/>
                  <a:cs typeface="Arial"/>
                  <a:sym typeface="Arial"/>
                </a:rPr>
              </a:br>
              <a:endParaRPr sz="1100" kern="0" dirty="0">
                <a:solidFill>
                  <a:srgbClr val="000000"/>
                </a:solidFill>
                <a:latin typeface="Arial"/>
                <a:cs typeface="Arial"/>
                <a:sym typeface="Arial"/>
              </a:endParaRPr>
            </a:p>
          </p:txBody>
        </p:sp>
        <p:sp>
          <p:nvSpPr>
            <p:cNvPr id="371" name="Shape 371"/>
            <p:cNvSpPr/>
            <p:nvPr/>
          </p:nvSpPr>
          <p:spPr>
            <a:xfrm>
              <a:off x="835200" y="1170000"/>
              <a:ext cx="2491824" cy="298223"/>
            </a:xfrm>
            <a:prstGeom prst="rect">
              <a:avLst/>
            </a:prstGeom>
            <a:ln w="12700">
              <a:miter lim="400000"/>
            </a:ln>
            <a:extLst>
              <a:ext uri="{C572A759-6A51-4108-AA02-DFA0A04FC94B}">
                <ma14:wrappingTextBoxFlag xmlns:ma14="http://schemas.microsoft.com/office/mac/drawingml/2011/main" xmlns="" val="1"/>
              </a:ext>
            </a:extLst>
          </p:spPr>
          <p:txBody>
            <a:bodyPr lIns="18000" tIns="19050" rIns="19050" bIns="19050" anchor="ctr">
              <a:spAutoFit/>
            </a:bodyPr>
            <a:lstStyle>
              <a:lvl1pPr algn="l" defTabSz="650240">
                <a:defRPr sz="4800" b="1">
                  <a:solidFill>
                    <a:srgbClr val="FFFFFF"/>
                  </a:solidFill>
                  <a:latin typeface="Arial"/>
                  <a:ea typeface="Arial"/>
                  <a:cs typeface="Arial"/>
                  <a:sym typeface="Arial"/>
                </a:defRPr>
              </a:lvl1pPr>
            </a:lstStyle>
            <a:p>
              <a:pPr hangingPunct="0"/>
              <a:r>
                <a:rPr lang="nb-NO" sz="1688" kern="0" dirty="0">
                  <a:solidFill>
                    <a:srgbClr val="000000"/>
                  </a:solidFill>
                </a:rPr>
                <a:t>FIAS</a:t>
              </a:r>
              <a:r>
                <a:rPr sz="1688" kern="0" dirty="0">
                  <a:solidFill>
                    <a:srgbClr val="000000"/>
                  </a:solidFill>
                </a:rPr>
                <a:t> </a:t>
              </a:r>
              <a:r>
                <a:rPr lang="nb-NO" sz="1688" kern="0" dirty="0">
                  <a:solidFill>
                    <a:srgbClr val="000000"/>
                  </a:solidFill>
                </a:rPr>
                <a:t>Forutsigbar</a:t>
              </a:r>
              <a:endParaRPr sz="1688" kern="0" dirty="0">
                <a:solidFill>
                  <a:srgbClr val="000000"/>
                </a:solidFill>
              </a:endParaRPr>
            </a:p>
          </p:txBody>
        </p:sp>
      </p:grpSp>
      <p:pic>
        <p:nvPicPr>
          <p:cNvPr id="2" name="Bilde 1"/>
          <p:cNvPicPr>
            <a:picLocks noChangeAspect="1"/>
          </p:cNvPicPr>
          <p:nvPr/>
        </p:nvPicPr>
        <p:blipFill>
          <a:blip r:embed="rId3"/>
          <a:stretch>
            <a:fillRect/>
          </a:stretch>
        </p:blipFill>
        <p:spPr>
          <a:xfrm>
            <a:off x="2067462" y="2365202"/>
            <a:ext cx="8078611" cy="3522077"/>
          </a:xfrm>
          <a:prstGeom prst="rect">
            <a:avLst/>
          </a:prstGeom>
        </p:spPr>
      </p:pic>
      <p:sp>
        <p:nvSpPr>
          <p:cNvPr id="16" name="Shape 368"/>
          <p:cNvSpPr/>
          <p:nvPr/>
        </p:nvSpPr>
        <p:spPr>
          <a:xfrm>
            <a:off x="7620651" y="1563193"/>
            <a:ext cx="2532916" cy="818173"/>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228645" hangingPunct="0">
              <a:spcBef>
                <a:spcPts val="352"/>
              </a:spcBef>
              <a:buSzPct val="100000"/>
              <a:defRPr sz="3600">
                <a:solidFill>
                  <a:srgbClr val="FFFFFF"/>
                </a:solidFill>
                <a:latin typeface="Arial"/>
                <a:ea typeface="Arial"/>
                <a:cs typeface="Arial"/>
                <a:sym typeface="Arial"/>
              </a:defRPr>
            </a:pPr>
            <a:endParaRPr lang="nb-NO" sz="1100" kern="0" dirty="0">
              <a:solidFill>
                <a:srgbClr val="000000"/>
              </a:solidFill>
              <a:latin typeface="Arial"/>
              <a:cs typeface="Arial"/>
              <a:sym typeface="Arial"/>
            </a:endParaRP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Sprer innkjøpet -  reduserer risiko</a:t>
            </a:r>
            <a:endParaRPr sz="1100" kern="0" dirty="0">
              <a:solidFill>
                <a:srgbClr val="000000"/>
              </a:solidFill>
              <a:latin typeface="Arial"/>
              <a:cs typeface="Arial"/>
              <a:sym typeface="Arial"/>
            </a:endParaRPr>
          </a:p>
          <a:p>
            <a:pPr marL="174163" indent="-174163" defTabSz="228645" hangingPunct="0">
              <a:spcBef>
                <a:spcPts val="352"/>
              </a:spcBef>
              <a:buSzPct val="100000"/>
              <a:buFontTx/>
              <a:buChar char="•"/>
              <a:defRPr sz="3600">
                <a:solidFill>
                  <a:srgbClr val="FFFFFF"/>
                </a:solidFill>
                <a:latin typeface="Arial"/>
                <a:ea typeface="Arial"/>
                <a:cs typeface="Arial"/>
                <a:sym typeface="Arial"/>
              </a:defRPr>
            </a:pPr>
            <a:r>
              <a:rPr lang="nb-NO" sz="1100" kern="0" dirty="0">
                <a:solidFill>
                  <a:srgbClr val="000000"/>
                </a:solidFill>
                <a:latin typeface="Arial"/>
                <a:cs typeface="Arial"/>
                <a:sym typeface="Arial"/>
              </a:rPr>
              <a:t>Kutter pristopper</a:t>
            </a:r>
            <a:br>
              <a:rPr sz="1100" kern="0" dirty="0">
                <a:solidFill>
                  <a:srgbClr val="000000"/>
                </a:solidFill>
                <a:latin typeface="Arial"/>
                <a:cs typeface="Arial"/>
                <a:sym typeface="Arial"/>
              </a:rPr>
            </a:br>
            <a:endParaRPr sz="1100" kern="0" dirty="0">
              <a:solidFill>
                <a:srgbClr val="000000"/>
              </a:solidFill>
              <a:latin typeface="Arial"/>
              <a:cs typeface="Arial"/>
              <a:sym typeface="Arial"/>
            </a:endParaRPr>
          </a:p>
        </p:txBody>
      </p:sp>
    </p:spTree>
    <p:extLst>
      <p:ext uri="{BB962C8B-B14F-4D97-AF65-F5344CB8AC3E}">
        <p14:creationId xmlns:p14="http://schemas.microsoft.com/office/powerpoint/2010/main" val="1096932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500"/>
        </a:solidFill>
        <a:effectLst/>
      </p:bgPr>
    </p:bg>
    <p:spTree>
      <p:nvGrpSpPr>
        <p:cNvPr id="1" name=""/>
        <p:cNvGrpSpPr/>
        <p:nvPr/>
      </p:nvGrpSpPr>
      <p:grpSpPr>
        <a:xfrm>
          <a:off x="0" y="0"/>
          <a:ext cx="0" cy="0"/>
          <a:chOff x="0" y="0"/>
          <a:chExt cx="0" cy="0"/>
        </a:xfrm>
      </p:grpSpPr>
      <p:sp>
        <p:nvSpPr>
          <p:cNvPr id="5" name="Rektangel 4"/>
          <p:cNvSpPr/>
          <p:nvPr/>
        </p:nvSpPr>
        <p:spPr>
          <a:xfrm>
            <a:off x="551811" y="1451041"/>
            <a:ext cx="10566866" cy="36180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186" tIns="54186" rIns="54186" bIns="54186" numCol="1" spcCol="38100" rtlCol="0" anchor="ctr">
            <a:spAutoFit/>
          </a:bodyPr>
          <a:lstStyle/>
          <a:p>
            <a:pPr marL="571500" marR="0" lvl="0" indent="-5715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0000"/>
              </a:solidFill>
              <a:effectLst/>
              <a:uLnTx/>
              <a:uFillTx/>
              <a:latin typeface="Helvetica Light"/>
              <a:ea typeface="+mn-ea"/>
              <a:cs typeface="+mn-cs"/>
              <a:sym typeface="Helvetica Light"/>
            </a:endParaRPr>
          </a:p>
          <a:p>
            <a:pPr marL="571500" marR="0" lvl="0" indent="-5715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0000"/>
                </a:solidFill>
                <a:effectLst/>
                <a:uLnTx/>
                <a:uFillTx/>
                <a:latin typeface="Helvetica Light"/>
                <a:ea typeface="+mn-ea"/>
                <a:cs typeface="+mn-cs"/>
                <a:sym typeface="Helvetica Light"/>
              </a:rPr>
              <a:t>Sertifiserte rådgivere som dekker hele Norge</a:t>
            </a:r>
          </a:p>
          <a:p>
            <a:pPr marL="571500" marR="0" lvl="0" indent="-5715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Tilgang til kraftforvaltere fra Statkraft sitt handelsbord i møte med de største aksjonærene</a:t>
            </a:r>
          </a:p>
          <a:p>
            <a:pPr marL="571500" marR="0" lvl="0" indent="-5715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0000"/>
                </a:solidFill>
                <a:effectLst/>
                <a:uLnTx/>
                <a:uFillTx/>
                <a:latin typeface="Helvetica Light"/>
                <a:sym typeface="Helvetica Light"/>
              </a:rPr>
              <a:t>Eget telemarking</a:t>
            </a:r>
            <a:r>
              <a:rPr lang="nb-NO" sz="2000" dirty="0">
                <a:solidFill>
                  <a:srgbClr val="000000"/>
                </a:solidFill>
                <a:latin typeface="Helvetica Light"/>
                <a:sym typeface="Helvetica Light"/>
              </a:rPr>
              <a:t>-team som når aksjonærene i løpet av to uker</a:t>
            </a:r>
          </a:p>
          <a:p>
            <a:pPr marL="571500" marR="0" lvl="0" indent="-5715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Kundeservice 08:00-20:00</a:t>
            </a:r>
          </a:p>
          <a:p>
            <a:pPr marL="571500" marR="0" lvl="0" indent="-5715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Egen kjedeansvarlig til oppfølging av FIAS</a:t>
            </a:r>
          </a:p>
          <a:p>
            <a:pPr marL="571500" marR="0" lvl="0" indent="-5715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kumimoji="0" lang="nb-NO" sz="3200" b="0" i="0" u="none" strike="noStrike" kern="1200" cap="none" spc="0" normalizeH="0" baseline="0" noProof="0" dirty="0">
              <a:ln>
                <a:noFill/>
              </a:ln>
              <a:solidFill>
                <a:srgbClr val="FFFFFF"/>
              </a:solidFill>
              <a:effectLst/>
              <a:uLnTx/>
              <a:uFillTx/>
              <a:latin typeface="Helvetica Light"/>
              <a:sym typeface="Helvetica Light"/>
            </a:endParaRPr>
          </a:p>
        </p:txBody>
      </p:sp>
      <p:sp>
        <p:nvSpPr>
          <p:cNvPr id="17" name="Shape 825"/>
          <p:cNvSpPr/>
          <p:nvPr/>
        </p:nvSpPr>
        <p:spPr>
          <a:xfrm>
            <a:off x="0" y="-3407677"/>
            <a:ext cx="12191999" cy="3936183"/>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1" tIns="19051" rIns="19051" bIns="19051" anchor="ctr"/>
          <a:lstStyle/>
          <a:p>
            <a:pPr marL="0" marR="0" lvl="0" indent="0" algn="l" defTabSz="914377" rtl="0" eaLnBrk="1" fontAlgn="auto" latinLnBrk="0" hangingPunct="1">
              <a:lnSpc>
                <a:spcPct val="100000"/>
              </a:lnSpc>
              <a:spcBef>
                <a:spcPts val="0"/>
              </a:spcBef>
              <a:spcAft>
                <a:spcPts val="0"/>
              </a:spcAft>
              <a:buClrTx/>
              <a:buSzTx/>
              <a:buFontTx/>
              <a:buNone/>
              <a:tabLst/>
              <a:defRPr sz="4400">
                <a:solidFill>
                  <a:srgbClr val="FFFFFF"/>
                </a:solidFill>
              </a:defRPr>
            </a:pPr>
            <a:endParaRPr kumimoji="0" sz="1547" b="0" i="0" u="none" strike="noStrike" kern="0" cap="none" spc="0" normalizeH="0" baseline="0" noProof="0">
              <a:ln>
                <a:noFill/>
              </a:ln>
              <a:solidFill>
                <a:srgbClr val="FFFFFF"/>
              </a:solidFill>
              <a:effectLst/>
              <a:uLnTx/>
              <a:uFillTx/>
              <a:latin typeface="Helvetica Light"/>
            </a:endParaRPr>
          </a:p>
        </p:txBody>
      </p:sp>
      <p:sp>
        <p:nvSpPr>
          <p:cNvPr id="754" name="Shape 754"/>
          <p:cNvSpPr/>
          <p:nvPr/>
        </p:nvSpPr>
        <p:spPr>
          <a:xfrm>
            <a:off x="596593" y="82927"/>
            <a:ext cx="1627050" cy="298225"/>
          </a:xfrm>
          <a:prstGeom prst="rect">
            <a:avLst/>
          </a:prstGeom>
          <a:ln w="12700">
            <a:miter lim="400000"/>
          </a:ln>
          <a:extLst>
            <a:ext uri="{C572A759-6A51-4108-AA02-DFA0A04FC94B}">
              <ma14:wrappingTextBoxFlag xmlns="" xmlns:ma14="http://schemas.microsoft.com/office/mac/drawingml/2011/main" val="1"/>
            </a:ext>
          </a:extLst>
        </p:spPr>
        <p:txBody>
          <a:bodyPr wrap="none" lIns="19051" tIns="19051" rIns="19051" bIns="19051" anchor="ctr">
            <a:spAutoFit/>
          </a:bodyPr>
          <a:lstStyle>
            <a:lvl1pPr algn="l" defTabSz="650240">
              <a:defRPr sz="4800">
                <a:solidFill>
                  <a:srgbClr val="FF5500"/>
                </a:solidFill>
                <a:latin typeface="Arial"/>
                <a:ea typeface="Arial"/>
                <a:cs typeface="Arial"/>
                <a:sym typeface="Arial"/>
              </a:defRPr>
            </a:lvl1pPr>
          </a:lstStyle>
          <a:p>
            <a:pPr marL="0" marR="0" lvl="0" indent="0" algn="l" defTabSz="650240" rtl="0" eaLnBrk="1" fontAlgn="auto" latinLnBrk="0" hangingPunct="1">
              <a:lnSpc>
                <a:spcPct val="100000"/>
              </a:lnSpc>
              <a:spcBef>
                <a:spcPts val="0"/>
              </a:spcBef>
              <a:spcAft>
                <a:spcPts val="0"/>
              </a:spcAft>
              <a:buClrTx/>
              <a:buSzTx/>
              <a:buFontTx/>
              <a:buNone/>
              <a:tabLst/>
              <a:defRPr/>
            </a:pPr>
            <a:r>
              <a:rPr kumimoji="0" lang="nb-NO" sz="1688" b="0" i="0" u="none" strike="noStrike" kern="0" cap="none" spc="0" normalizeH="0" baseline="0" noProof="0" dirty="0">
                <a:ln>
                  <a:noFill/>
                </a:ln>
                <a:solidFill>
                  <a:srgbClr val="FF5500"/>
                </a:solidFill>
                <a:effectLst/>
                <a:uLnTx/>
                <a:uFillTx/>
                <a:latin typeface="Arial"/>
                <a:ea typeface="Arial"/>
                <a:cs typeface="Arial"/>
                <a:sym typeface="Arial"/>
              </a:rPr>
              <a:t>Tilbudt personell</a:t>
            </a:r>
            <a:endParaRPr kumimoji="0" sz="1688" b="0" i="0" u="none" strike="noStrike" kern="0" cap="none" spc="0" normalizeH="0" baseline="0" noProof="0" dirty="0">
              <a:ln>
                <a:noFill/>
              </a:ln>
              <a:solidFill>
                <a:srgbClr val="FF5500"/>
              </a:solidFill>
              <a:effectLst/>
              <a:uLnTx/>
              <a:uFillTx/>
              <a:latin typeface="Arial"/>
              <a:ea typeface="Arial"/>
              <a:cs typeface="Arial"/>
              <a:sym typeface="Arial"/>
            </a:endParaRPr>
          </a:p>
        </p:txBody>
      </p:sp>
      <p:pic>
        <p:nvPicPr>
          <p:cNvPr id="15" name="Bild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8677" y="5991660"/>
            <a:ext cx="231960" cy="282497"/>
          </a:xfrm>
          <a:prstGeom prst="rect">
            <a:avLst/>
          </a:prstGeom>
        </p:spPr>
      </p:pic>
      <p:pic>
        <p:nvPicPr>
          <p:cNvPr id="7" name="Bilde 6">
            <a:extLst>
              <a:ext uri="{FF2B5EF4-FFF2-40B4-BE49-F238E27FC236}">
                <a16:creationId xmlns:a16="http://schemas.microsoft.com/office/drawing/2014/main" id="{BC38FD13-5A45-4A6E-99FD-2D3FEB86C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7687" y="5137923"/>
            <a:ext cx="1715018" cy="1720077"/>
          </a:xfrm>
          <a:prstGeom prst="rect">
            <a:avLst/>
          </a:prstGeom>
        </p:spPr>
      </p:pic>
      <p:pic>
        <p:nvPicPr>
          <p:cNvPr id="8" name="Bilde 7">
            <a:extLst>
              <a:ext uri="{FF2B5EF4-FFF2-40B4-BE49-F238E27FC236}">
                <a16:creationId xmlns:a16="http://schemas.microsoft.com/office/drawing/2014/main" id="{813DE563-B365-4760-AC9D-139322384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611" y="5176466"/>
            <a:ext cx="1676588" cy="1681534"/>
          </a:xfrm>
          <a:prstGeom prst="rect">
            <a:avLst/>
          </a:prstGeom>
        </p:spPr>
      </p:pic>
      <p:sp>
        <p:nvSpPr>
          <p:cNvPr id="3" name="Rektangel 2">
            <a:extLst>
              <a:ext uri="{FF2B5EF4-FFF2-40B4-BE49-F238E27FC236}">
                <a16:creationId xmlns:a16="http://schemas.microsoft.com/office/drawing/2014/main" id="{3CF1B450-3FD2-424B-8C9D-696B75C3EFDF}"/>
              </a:ext>
            </a:extLst>
          </p:cNvPr>
          <p:cNvSpPr/>
          <p:nvPr/>
        </p:nvSpPr>
        <p:spPr>
          <a:xfrm>
            <a:off x="596593" y="5483827"/>
            <a:ext cx="6096000" cy="1015663"/>
          </a:xfrm>
          <a:prstGeom prst="rect">
            <a:avLst/>
          </a:prstGeom>
        </p:spPr>
        <p:txBody>
          <a:bodyPr>
            <a:spAutoFit/>
          </a:bodyPr>
          <a:lstStyle/>
          <a:p>
            <a:pPr defTabSz="228645">
              <a:defRPr sz="4800">
                <a:solidFill>
                  <a:srgbClr val="FFFFFF"/>
                </a:solidFill>
                <a:latin typeface="Arial"/>
                <a:ea typeface="Arial"/>
                <a:cs typeface="Arial"/>
                <a:sym typeface="Arial"/>
              </a:defRPr>
            </a:pPr>
            <a:r>
              <a:rPr lang="nb-NO" sz="2000" dirty="0"/>
              <a:t>Fjordkraft har vunnet priser for </a:t>
            </a:r>
            <a:r>
              <a:rPr lang="nb-NO" sz="2000" b="1" dirty="0"/>
              <a:t>best kundeservice</a:t>
            </a:r>
            <a:r>
              <a:rPr lang="nb-NO" sz="2000" dirty="0"/>
              <a:t> </a:t>
            </a:r>
            <a:br>
              <a:rPr lang="nb-NO" sz="2000" dirty="0"/>
            </a:br>
            <a:r>
              <a:rPr lang="nb-NO" sz="2000" dirty="0"/>
              <a:t>i 2009, 2011, 2013 og 2014 og fikk serviceprisen for </a:t>
            </a:r>
            <a:br>
              <a:rPr lang="nb-NO" sz="2000" dirty="0"/>
            </a:br>
            <a:r>
              <a:rPr lang="nb-NO" sz="2000" b="1" dirty="0"/>
              <a:t>årets kundeserviceledelse i 2016.</a:t>
            </a:r>
          </a:p>
        </p:txBody>
      </p:sp>
    </p:spTree>
    <p:extLst>
      <p:ext uri="{BB962C8B-B14F-4D97-AF65-F5344CB8AC3E}">
        <p14:creationId xmlns:p14="http://schemas.microsoft.com/office/powerpoint/2010/main" val="73283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accel="50000" decel="50000" fill="hold" nodeType="clickEffect">
                                  <p:stCondLst>
                                    <p:cond delay="0"/>
                                  </p:stCondLst>
                                  <p:childTnLst>
                                    <p:anim calcmode="lin" valueType="num">
                                      <p:cBhvr additive="base">
                                        <p:cTn id="12" dur="1000"/>
                                        <p:tgtEl>
                                          <p:spTgt spid="7"/>
                                        </p:tgtEl>
                                        <p:attrNameLst>
                                          <p:attrName>ppt_x</p:attrName>
                                        </p:attrNameLst>
                                      </p:cBhvr>
                                      <p:tavLst>
                                        <p:tav tm="0">
                                          <p:val>
                                            <p:strVal val="ppt_x"/>
                                          </p:val>
                                        </p:tav>
                                        <p:tav tm="100000">
                                          <p:val>
                                            <p:strVal val="0-ppt_w/2"/>
                                          </p:val>
                                        </p:tav>
                                      </p:tavLst>
                                    </p:anim>
                                    <p:anim calcmode="lin" valueType="num">
                                      <p:cBhvr additive="base">
                                        <p:cTn id="13" dur="1000"/>
                                        <p:tgtEl>
                                          <p:spTgt spid="7"/>
                                        </p:tgtEl>
                                        <p:attrNameLst>
                                          <p:attrName>ppt_y</p:attrName>
                                        </p:attrNameLst>
                                      </p:cBhvr>
                                      <p:tavLst>
                                        <p:tav tm="0">
                                          <p:val>
                                            <p:strVal val="ppt_y"/>
                                          </p:val>
                                        </p:tav>
                                        <p:tav tm="100000">
                                          <p:val>
                                            <p:strVal val="ppt_y"/>
                                          </p:val>
                                        </p:tav>
                                      </p:tavLst>
                                    </p:anim>
                                    <p:set>
                                      <p:cBhvr>
                                        <p:cTn id="14" dur="1" fill="hold">
                                          <p:stCondLst>
                                            <p:cond delay="999"/>
                                          </p:stCondLst>
                                        </p:cTn>
                                        <p:tgtEl>
                                          <p:spTgt spid="7"/>
                                        </p:tgtEl>
                                        <p:attrNameLst>
                                          <p:attrName>style.visibility</p:attrName>
                                        </p:attrNameLst>
                                      </p:cBhvr>
                                      <p:to>
                                        <p:strVal val="hidden"/>
                                      </p:to>
                                    </p:set>
                                  </p:childTnLst>
                                </p:cTn>
                              </p:par>
                              <p:par>
                                <p:cTn id="15" presetID="2" presetClass="entr" presetSubtype="2" accel="50000" decel="5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xit" presetSubtype="2" accel="50000" decel="50000" fill="hold" nodeType="withEffect">
                                  <p:stCondLst>
                                    <p:cond delay="0"/>
                                  </p:stCondLst>
                                  <p:childTnLst>
                                    <p:anim calcmode="lin" valueType="num">
                                      <p:cBhvr additive="base">
                                        <p:cTn id="20" dur="1000"/>
                                        <p:tgtEl>
                                          <p:spTgt spid="8"/>
                                        </p:tgtEl>
                                        <p:attrNameLst>
                                          <p:attrName>ppt_x</p:attrName>
                                        </p:attrNameLst>
                                      </p:cBhvr>
                                      <p:tavLst>
                                        <p:tav tm="0">
                                          <p:val>
                                            <p:strVal val="ppt_x"/>
                                          </p:val>
                                        </p:tav>
                                        <p:tav tm="100000">
                                          <p:val>
                                            <p:strVal val="1+ppt_w/2"/>
                                          </p:val>
                                        </p:tav>
                                      </p:tavLst>
                                    </p:anim>
                                    <p:anim calcmode="lin" valueType="num">
                                      <p:cBhvr additive="base">
                                        <p:cTn id="21" dur="1000"/>
                                        <p:tgtEl>
                                          <p:spTgt spid="8"/>
                                        </p:tgtEl>
                                        <p:attrNameLst>
                                          <p:attrName>ppt_y</p:attrName>
                                        </p:attrNameLst>
                                      </p:cBhvr>
                                      <p:tavLst>
                                        <p:tav tm="0">
                                          <p:val>
                                            <p:strVal val="ppt_y"/>
                                          </p:val>
                                        </p:tav>
                                        <p:tav tm="100000">
                                          <p:val>
                                            <p:strVal val="ppt_y"/>
                                          </p:val>
                                        </p:tav>
                                      </p:tavLst>
                                    </p:anim>
                                    <p:set>
                                      <p:cBhvr>
                                        <p:cTn id="2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500"/>
        </a:solidFill>
        <a:effectLst/>
      </p:bgPr>
    </p:bg>
    <p:spTree>
      <p:nvGrpSpPr>
        <p:cNvPr id="1" name=""/>
        <p:cNvGrpSpPr/>
        <p:nvPr/>
      </p:nvGrpSpPr>
      <p:grpSpPr>
        <a:xfrm>
          <a:off x="0" y="0"/>
          <a:ext cx="0" cy="0"/>
          <a:chOff x="0" y="0"/>
          <a:chExt cx="0" cy="0"/>
        </a:xfrm>
      </p:grpSpPr>
      <p:sp>
        <p:nvSpPr>
          <p:cNvPr id="5" name="Rektangel 4"/>
          <p:cNvSpPr/>
          <p:nvPr/>
        </p:nvSpPr>
        <p:spPr>
          <a:xfrm>
            <a:off x="6281136" y="1143136"/>
            <a:ext cx="4702629" cy="4264414"/>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186" tIns="54186" rIns="54186" bIns="54186" numCol="1" spcCol="38100" rtlCol="0" anchor="ctr">
            <a:spAutoFit/>
          </a:bodyPr>
          <a:lstStyle/>
          <a:p>
            <a:pPr marR="0" lvl="0" algn="l" defTabSz="1174044" rtl="0" eaLnBrk="1" fontAlgn="auto" latinLnBrk="0" hangingPunct="0">
              <a:lnSpc>
                <a:spcPct val="150000"/>
              </a:lnSpc>
              <a:spcBef>
                <a:spcPts val="0"/>
              </a:spcBef>
              <a:spcAft>
                <a:spcPts val="0"/>
              </a:spcAft>
              <a:buClrTx/>
              <a:buSzTx/>
              <a:tabLst/>
              <a:defRPr/>
            </a:pPr>
            <a:r>
              <a:rPr kumimoji="0" lang="nb-NO" sz="2000" b="1" i="0" u="none" strike="noStrike" kern="1200" cap="none" spc="0" normalizeH="0" baseline="0" noProof="0" dirty="0">
                <a:ln>
                  <a:noFill/>
                </a:ln>
                <a:solidFill>
                  <a:srgbClr val="000000"/>
                </a:solidFill>
                <a:effectLst/>
                <a:uLnTx/>
                <a:uFillTx/>
                <a:latin typeface="Helvetica Light"/>
                <a:ea typeface="+mn-ea"/>
                <a:cs typeface="+mn-cs"/>
                <a:sym typeface="Helvetica Light"/>
              </a:rPr>
              <a:t>Kunder over 10 GWh</a:t>
            </a:r>
            <a:r>
              <a:rPr kumimoji="0" lang="nb-NO" sz="2000" i="0" u="none" strike="noStrike" kern="1200" cap="none" spc="0" normalizeH="0" baseline="0" noProof="0" dirty="0">
                <a:ln>
                  <a:noFill/>
                </a:ln>
                <a:solidFill>
                  <a:srgbClr val="000000"/>
                </a:solidFill>
                <a:effectLst/>
                <a:uLnTx/>
                <a:uFillTx/>
                <a:latin typeface="Helvetica Light"/>
                <a:ea typeface="+mn-ea"/>
                <a:cs typeface="+mn-cs"/>
                <a:sym typeface="Helvetica Light"/>
              </a:rPr>
              <a:t>:</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X4U – individuelle betingelser</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nb-NO" sz="2000" i="0" u="none" strike="noStrike" kern="1200" cap="none" spc="0" normalizeH="0" baseline="0" noProof="0" dirty="0">
                <a:ln>
                  <a:noFill/>
                </a:ln>
                <a:solidFill>
                  <a:srgbClr val="000000"/>
                </a:solidFill>
                <a:effectLst/>
                <a:uLnTx/>
                <a:uFillTx/>
                <a:latin typeface="Helvetica Light"/>
                <a:sym typeface="Helvetica Light"/>
              </a:rPr>
              <a:t>Skreddersøm av forvaltning etter aksjonærens behov</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Påslag og Kickback avtales i hvert enkelt tilfelle</a:t>
            </a:r>
            <a:endParaRPr kumimoji="0" lang="nb-NO" sz="2000" b="1" i="0" u="none" strike="noStrike" kern="1200" cap="none" spc="0" normalizeH="0" baseline="0" noProof="0" dirty="0">
              <a:ln>
                <a:noFill/>
              </a:ln>
              <a:solidFill>
                <a:srgbClr val="000000"/>
              </a:solidFill>
              <a:effectLst/>
              <a:uLnTx/>
              <a:uFillTx/>
              <a:latin typeface="Helvetica Light"/>
              <a:sym typeface="Helvetica Light"/>
            </a:endParaRP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lang="nb-NO" sz="2000" b="1" dirty="0">
              <a:solidFill>
                <a:srgbClr val="FFFFFF"/>
              </a:solidFill>
              <a:latin typeface="Helvetica Light"/>
              <a:sym typeface="Helvetica Light"/>
            </a:endParaRP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lang="nb-NO" sz="2000" b="1" dirty="0">
              <a:solidFill>
                <a:srgbClr val="FFFFFF"/>
              </a:solidFill>
              <a:latin typeface="Helvetica Light"/>
              <a:sym typeface="Helvetica Light"/>
            </a:endParaRP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lang="nb-NO" sz="2000" b="1" dirty="0">
              <a:solidFill>
                <a:srgbClr val="FFFFFF"/>
              </a:solidFill>
              <a:latin typeface="Helvetica Light"/>
              <a:sym typeface="Helvetica Light"/>
            </a:endParaRPr>
          </a:p>
        </p:txBody>
      </p:sp>
      <p:sp>
        <p:nvSpPr>
          <p:cNvPr id="17" name="Shape 825"/>
          <p:cNvSpPr/>
          <p:nvPr/>
        </p:nvSpPr>
        <p:spPr>
          <a:xfrm>
            <a:off x="0" y="-3407677"/>
            <a:ext cx="12191999" cy="3936183"/>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1" tIns="19051" rIns="19051" bIns="19051" anchor="ctr"/>
          <a:lstStyle/>
          <a:p>
            <a:pPr marL="0" marR="0" lvl="0" indent="0" algn="l" defTabSz="914377" rtl="0" eaLnBrk="1" fontAlgn="auto" latinLnBrk="0" hangingPunct="1">
              <a:lnSpc>
                <a:spcPct val="100000"/>
              </a:lnSpc>
              <a:spcBef>
                <a:spcPts val="0"/>
              </a:spcBef>
              <a:spcAft>
                <a:spcPts val="0"/>
              </a:spcAft>
              <a:buClrTx/>
              <a:buSzTx/>
              <a:buFontTx/>
              <a:buNone/>
              <a:tabLst/>
              <a:defRPr sz="4400">
                <a:solidFill>
                  <a:srgbClr val="FFFFFF"/>
                </a:solidFill>
              </a:defRPr>
            </a:pPr>
            <a:endParaRPr kumimoji="0" sz="1547" b="0" i="0" u="none" strike="noStrike" kern="0" cap="none" spc="0" normalizeH="0" baseline="0" noProof="0">
              <a:ln>
                <a:noFill/>
              </a:ln>
              <a:solidFill>
                <a:srgbClr val="FFFFFF"/>
              </a:solidFill>
              <a:effectLst/>
              <a:uLnTx/>
              <a:uFillTx/>
              <a:latin typeface="Helvetica Light"/>
            </a:endParaRPr>
          </a:p>
        </p:txBody>
      </p:sp>
      <p:sp>
        <p:nvSpPr>
          <p:cNvPr id="754" name="Shape 754"/>
          <p:cNvSpPr/>
          <p:nvPr/>
        </p:nvSpPr>
        <p:spPr>
          <a:xfrm>
            <a:off x="596593" y="82927"/>
            <a:ext cx="1122104" cy="298225"/>
          </a:xfrm>
          <a:prstGeom prst="rect">
            <a:avLst/>
          </a:prstGeom>
          <a:ln w="12700">
            <a:miter lim="400000"/>
          </a:ln>
          <a:extLst>
            <a:ext uri="{C572A759-6A51-4108-AA02-DFA0A04FC94B}">
              <ma14:wrappingTextBoxFlag xmlns="" xmlns:ma14="http://schemas.microsoft.com/office/mac/drawingml/2011/main" val="1"/>
            </a:ext>
          </a:extLst>
        </p:spPr>
        <p:txBody>
          <a:bodyPr wrap="none" lIns="19051" tIns="19051" rIns="19051" bIns="19051" anchor="ctr">
            <a:spAutoFit/>
          </a:bodyPr>
          <a:lstStyle>
            <a:lvl1pPr algn="l" defTabSz="650240">
              <a:defRPr sz="4800">
                <a:solidFill>
                  <a:srgbClr val="FF5500"/>
                </a:solidFill>
                <a:latin typeface="Arial"/>
                <a:ea typeface="Arial"/>
                <a:cs typeface="Arial"/>
                <a:sym typeface="Arial"/>
              </a:defRPr>
            </a:lvl1pPr>
          </a:lstStyle>
          <a:p>
            <a:pPr marL="0" marR="0" lvl="0" indent="0" algn="l" defTabSz="650240" rtl="0" eaLnBrk="1" fontAlgn="auto" latinLnBrk="0" hangingPunct="1">
              <a:lnSpc>
                <a:spcPct val="100000"/>
              </a:lnSpc>
              <a:spcBef>
                <a:spcPts val="0"/>
              </a:spcBef>
              <a:spcAft>
                <a:spcPts val="0"/>
              </a:spcAft>
              <a:buClrTx/>
              <a:buSzTx/>
              <a:buFontTx/>
              <a:buNone/>
              <a:tabLst/>
              <a:defRPr/>
            </a:pPr>
            <a:r>
              <a:rPr kumimoji="0" lang="nb-NO" sz="1688" b="0" i="0" u="none" strike="noStrike" kern="0" cap="none" spc="0" normalizeH="0" baseline="0" noProof="0" dirty="0">
                <a:ln>
                  <a:noFill/>
                </a:ln>
                <a:solidFill>
                  <a:srgbClr val="FF5500"/>
                </a:solidFill>
                <a:effectLst/>
                <a:uLnTx/>
                <a:uFillTx/>
                <a:latin typeface="Arial"/>
                <a:ea typeface="Arial"/>
                <a:cs typeface="Arial"/>
                <a:sym typeface="Arial"/>
              </a:rPr>
              <a:t>Betingelser</a:t>
            </a:r>
            <a:endParaRPr kumimoji="0" sz="1688" b="0" i="0" u="none" strike="noStrike" kern="0" cap="none" spc="0" normalizeH="0" baseline="0" noProof="0" dirty="0">
              <a:ln>
                <a:noFill/>
              </a:ln>
              <a:solidFill>
                <a:srgbClr val="FF5500"/>
              </a:solidFill>
              <a:effectLst/>
              <a:uLnTx/>
              <a:uFillTx/>
              <a:latin typeface="Arial"/>
              <a:ea typeface="Arial"/>
              <a:cs typeface="Arial"/>
              <a:sym typeface="Arial"/>
            </a:endParaRPr>
          </a:p>
        </p:txBody>
      </p:sp>
      <p:pic>
        <p:nvPicPr>
          <p:cNvPr id="15" name="Bild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8677" y="5991660"/>
            <a:ext cx="231960" cy="282497"/>
          </a:xfrm>
          <a:prstGeom prst="rect">
            <a:avLst/>
          </a:prstGeom>
        </p:spPr>
      </p:pic>
      <p:sp>
        <p:nvSpPr>
          <p:cNvPr id="7" name="Rektangel 6">
            <a:extLst>
              <a:ext uri="{FF2B5EF4-FFF2-40B4-BE49-F238E27FC236}">
                <a16:creationId xmlns:a16="http://schemas.microsoft.com/office/drawing/2014/main" id="{9F52008B-FB54-4E63-B918-73DB773270C7}"/>
              </a:ext>
            </a:extLst>
          </p:cNvPr>
          <p:cNvSpPr/>
          <p:nvPr/>
        </p:nvSpPr>
        <p:spPr>
          <a:xfrm>
            <a:off x="944132" y="1143136"/>
            <a:ext cx="4702629" cy="4264414"/>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186" tIns="54186" rIns="54186" bIns="54186" numCol="1" spcCol="38100" rtlCol="0" anchor="ctr">
            <a:spAutoFit/>
          </a:bodyPr>
          <a:lstStyle/>
          <a:p>
            <a:pPr marR="0" lvl="0" algn="l" defTabSz="1174044" rtl="0" eaLnBrk="1" fontAlgn="auto" latinLnBrk="0" hangingPunct="0">
              <a:lnSpc>
                <a:spcPct val="150000"/>
              </a:lnSpc>
              <a:spcBef>
                <a:spcPts val="0"/>
              </a:spcBef>
              <a:spcAft>
                <a:spcPts val="0"/>
              </a:spcAft>
              <a:buClrTx/>
              <a:buSzTx/>
              <a:tabLst/>
              <a:defRPr/>
            </a:pPr>
            <a:r>
              <a:rPr kumimoji="0" lang="nb-NO" sz="2000" b="1" i="0" u="none" strike="noStrike" kern="1200" cap="none" spc="0" normalizeH="0" baseline="0" noProof="0" dirty="0">
                <a:ln>
                  <a:noFill/>
                </a:ln>
                <a:solidFill>
                  <a:srgbClr val="000000"/>
                </a:solidFill>
                <a:effectLst/>
                <a:uLnTx/>
                <a:uFillTx/>
                <a:latin typeface="Helvetica Light"/>
                <a:ea typeface="+mn-ea"/>
                <a:cs typeface="+mn-cs"/>
                <a:sym typeface="Helvetica Light"/>
              </a:rPr>
              <a:t>Kunder under 10 GWh</a:t>
            </a:r>
            <a:r>
              <a:rPr kumimoji="0" lang="nb-NO" sz="2000" i="0" u="none" strike="noStrike" kern="1200" cap="none" spc="0" normalizeH="0" baseline="0" noProof="0" dirty="0">
                <a:ln>
                  <a:noFill/>
                </a:ln>
                <a:solidFill>
                  <a:srgbClr val="000000"/>
                </a:solidFill>
                <a:effectLst/>
                <a:uLnTx/>
                <a:uFillTx/>
                <a:latin typeface="Helvetica Light"/>
                <a:ea typeface="+mn-ea"/>
                <a:cs typeface="+mn-cs"/>
                <a:sym typeface="Helvetica Light"/>
              </a:rPr>
              <a:t>:</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Avtalene FIAS forutsigbar og FIAS spot</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Fastbeløp: 19,- pr. anlegg pr. mnd.</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Påslag ut til kunde: 0,9 øre/kWh</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Kickback FIAS (forslag): 0,3 øre/kWh</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Strøm og nett på samme regning: 0,-</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solidFill>
                  <a:srgbClr val="000000"/>
                </a:solidFill>
                <a:latin typeface="Helvetica Light"/>
                <a:sym typeface="Helvetica Light"/>
              </a:rPr>
              <a:t>Leveres etter standard leveringsbetingelser (vedlagt)</a:t>
            </a:r>
          </a:p>
          <a:p>
            <a:pPr marR="0" lvl="0" algn="l" defTabSz="1174044" rtl="0" eaLnBrk="1" fontAlgn="auto" latinLnBrk="0" hangingPunct="0">
              <a:lnSpc>
                <a:spcPct val="150000"/>
              </a:lnSpc>
              <a:spcBef>
                <a:spcPts val="0"/>
              </a:spcBef>
              <a:spcAft>
                <a:spcPts val="0"/>
              </a:spcAft>
              <a:buClrTx/>
              <a:buSzTx/>
              <a:tabLst/>
              <a:defRPr/>
            </a:pPr>
            <a:endParaRPr kumimoji="0" lang="nb-NO" sz="2000" b="1" i="0" u="none" strike="noStrike" kern="1200" cap="none" spc="0" normalizeH="0" baseline="0" noProof="0" dirty="0">
              <a:ln>
                <a:noFill/>
              </a:ln>
              <a:solidFill>
                <a:srgbClr val="FFFFFF"/>
              </a:solidFill>
              <a:effectLst/>
              <a:uLnTx/>
              <a:uFillTx/>
              <a:latin typeface="Helvetica Light"/>
              <a:sym typeface="Helvetica Light"/>
            </a:endParaRPr>
          </a:p>
        </p:txBody>
      </p:sp>
      <p:grpSp>
        <p:nvGrpSpPr>
          <p:cNvPr id="9" name="Gruppe 8">
            <a:extLst>
              <a:ext uri="{FF2B5EF4-FFF2-40B4-BE49-F238E27FC236}">
                <a16:creationId xmlns:a16="http://schemas.microsoft.com/office/drawing/2014/main" id="{3DCF09D4-7F04-4076-B513-CC1856851317}"/>
              </a:ext>
            </a:extLst>
          </p:cNvPr>
          <p:cNvGrpSpPr/>
          <p:nvPr/>
        </p:nvGrpSpPr>
        <p:grpSpPr>
          <a:xfrm>
            <a:off x="944132" y="5668669"/>
            <a:ext cx="1438244" cy="864106"/>
            <a:chOff x="944132" y="5668669"/>
            <a:chExt cx="1438244" cy="864106"/>
          </a:xfrm>
        </p:grpSpPr>
        <p:pic>
          <p:nvPicPr>
            <p:cNvPr id="3" name="Bilde 2">
              <a:extLst>
                <a:ext uri="{FF2B5EF4-FFF2-40B4-BE49-F238E27FC236}">
                  <a16:creationId xmlns:a16="http://schemas.microsoft.com/office/drawing/2014/main" id="{90CA10EB-C247-4FCF-9035-DC6389E56594}"/>
                </a:ext>
              </a:extLst>
            </p:cNvPr>
            <p:cNvPicPr>
              <a:picLocks noChangeAspect="1"/>
            </p:cNvPicPr>
            <p:nvPr/>
          </p:nvPicPr>
          <p:blipFill>
            <a:blip r:embed="rId3"/>
            <a:stretch>
              <a:fillRect/>
            </a:stretch>
          </p:blipFill>
          <p:spPr>
            <a:xfrm>
              <a:off x="944132" y="5668669"/>
              <a:ext cx="1438244" cy="864106"/>
            </a:xfrm>
            <a:prstGeom prst="rect">
              <a:avLst/>
            </a:prstGeom>
          </p:spPr>
        </p:pic>
        <p:sp>
          <p:nvSpPr>
            <p:cNvPr id="2" name="TekstSylinder 1">
              <a:extLst>
                <a:ext uri="{FF2B5EF4-FFF2-40B4-BE49-F238E27FC236}">
                  <a16:creationId xmlns:a16="http://schemas.microsoft.com/office/drawing/2014/main" id="{CF427CB0-74D0-4A9B-B54E-BED9EB08E4D2}"/>
                </a:ext>
              </a:extLst>
            </p:cNvPr>
            <p:cNvSpPr txBox="1"/>
            <p:nvPr/>
          </p:nvSpPr>
          <p:spPr>
            <a:xfrm>
              <a:off x="1288740" y="6174512"/>
              <a:ext cx="749028" cy="2940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186" tIns="54186" rIns="54186" bIns="54186" numCol="1" spcCol="38100" rtlCol="0" anchor="ctr">
              <a:spAutoFit/>
            </a:bodyPr>
            <a:lstStyle/>
            <a:p>
              <a:pPr marL="0" marR="0" indent="0" algn="ctr" defTabSz="1174044" rtl="0" fontAlgn="auto" latinLnBrk="0" hangingPunct="0">
                <a:lnSpc>
                  <a:spcPct val="100000"/>
                </a:lnSpc>
                <a:spcBef>
                  <a:spcPts val="0"/>
                </a:spcBef>
                <a:spcAft>
                  <a:spcPts val="0"/>
                </a:spcAft>
                <a:buClrTx/>
                <a:buSzTx/>
                <a:buFontTx/>
                <a:buNone/>
                <a:tabLst/>
              </a:pPr>
              <a:r>
                <a:rPr kumimoji="0" lang="nb-NO" sz="1200" b="1" i="0" u="none" strike="noStrike" cap="none" spc="0" normalizeH="0" baseline="0" dirty="0">
                  <a:ln>
                    <a:noFill/>
                  </a:ln>
                  <a:solidFill>
                    <a:srgbClr val="000000"/>
                  </a:solidFill>
                  <a:effectLst/>
                  <a:uFillTx/>
                  <a:latin typeface="+mn-lt"/>
                  <a:ea typeface="+mn-ea"/>
                  <a:cs typeface="+mn-cs"/>
                  <a:sym typeface="Helvetica Light"/>
                </a:rPr>
                <a:t>FIAS spot</a:t>
              </a:r>
            </a:p>
          </p:txBody>
        </p:sp>
      </p:grpSp>
      <p:grpSp>
        <p:nvGrpSpPr>
          <p:cNvPr id="8" name="Gruppe 7">
            <a:extLst>
              <a:ext uri="{FF2B5EF4-FFF2-40B4-BE49-F238E27FC236}">
                <a16:creationId xmlns:a16="http://schemas.microsoft.com/office/drawing/2014/main" id="{5C2BCE5D-74D8-49FF-8D55-ED3081DDA7C1}"/>
              </a:ext>
            </a:extLst>
          </p:cNvPr>
          <p:cNvGrpSpPr/>
          <p:nvPr/>
        </p:nvGrpSpPr>
        <p:grpSpPr>
          <a:xfrm>
            <a:off x="2695232" y="5653067"/>
            <a:ext cx="1535205" cy="866340"/>
            <a:chOff x="2695232" y="5653067"/>
            <a:chExt cx="1535205" cy="866340"/>
          </a:xfrm>
        </p:grpSpPr>
        <p:pic>
          <p:nvPicPr>
            <p:cNvPr id="4" name="Bilde 3">
              <a:extLst>
                <a:ext uri="{FF2B5EF4-FFF2-40B4-BE49-F238E27FC236}">
                  <a16:creationId xmlns:a16="http://schemas.microsoft.com/office/drawing/2014/main" id="{ABB8E256-52AB-4A93-8967-8392CA513416}"/>
                </a:ext>
              </a:extLst>
            </p:cNvPr>
            <p:cNvPicPr>
              <a:picLocks noChangeAspect="1"/>
            </p:cNvPicPr>
            <p:nvPr/>
          </p:nvPicPr>
          <p:blipFill>
            <a:blip r:embed="rId4"/>
            <a:stretch>
              <a:fillRect/>
            </a:stretch>
          </p:blipFill>
          <p:spPr>
            <a:xfrm>
              <a:off x="2695232" y="5653067"/>
              <a:ext cx="1535205" cy="866340"/>
            </a:xfrm>
            <a:prstGeom prst="rect">
              <a:avLst/>
            </a:prstGeom>
          </p:spPr>
        </p:pic>
        <p:sp>
          <p:nvSpPr>
            <p:cNvPr id="11" name="TekstSylinder 10">
              <a:extLst>
                <a:ext uri="{FF2B5EF4-FFF2-40B4-BE49-F238E27FC236}">
                  <a16:creationId xmlns:a16="http://schemas.microsoft.com/office/drawing/2014/main" id="{CA8666CC-E0AE-4297-B07C-F830886EA6BE}"/>
                </a:ext>
              </a:extLst>
            </p:cNvPr>
            <p:cNvSpPr txBox="1"/>
            <p:nvPr/>
          </p:nvSpPr>
          <p:spPr>
            <a:xfrm>
              <a:off x="2908876" y="6207844"/>
              <a:ext cx="1170619" cy="2940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4186" tIns="54186" rIns="54186" bIns="54186" numCol="1" spcCol="38100" rtlCol="0" anchor="ctr">
              <a:spAutoFit/>
            </a:bodyPr>
            <a:lstStyle/>
            <a:p>
              <a:pPr marL="0" marR="0" indent="0" algn="ctr" defTabSz="1174044" rtl="0" fontAlgn="auto" latinLnBrk="0" hangingPunct="0">
                <a:lnSpc>
                  <a:spcPct val="100000"/>
                </a:lnSpc>
                <a:spcBef>
                  <a:spcPts val="0"/>
                </a:spcBef>
                <a:spcAft>
                  <a:spcPts val="0"/>
                </a:spcAft>
                <a:buClrTx/>
                <a:buSzTx/>
                <a:buFontTx/>
                <a:buNone/>
                <a:tabLst/>
              </a:pPr>
              <a:r>
                <a:rPr kumimoji="0" lang="nb-NO" sz="1200" b="1" i="0" u="none" strike="noStrike" cap="none" spc="0" normalizeH="0" baseline="0" dirty="0">
                  <a:ln>
                    <a:noFill/>
                  </a:ln>
                  <a:solidFill>
                    <a:srgbClr val="000000"/>
                  </a:solidFill>
                  <a:effectLst/>
                  <a:uFillTx/>
                  <a:latin typeface="+mn-lt"/>
                  <a:ea typeface="+mn-ea"/>
                  <a:cs typeface="+mn-cs"/>
                  <a:sym typeface="Helvetica Light"/>
                </a:rPr>
                <a:t>FIAS forutsigbar</a:t>
              </a:r>
            </a:p>
          </p:txBody>
        </p:sp>
      </p:grpSp>
    </p:spTree>
    <p:extLst>
      <p:ext uri="{BB962C8B-B14F-4D97-AF65-F5344CB8AC3E}">
        <p14:creationId xmlns:p14="http://schemas.microsoft.com/office/powerpoint/2010/main" val="245721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500"/>
        </a:solidFill>
        <a:effectLst/>
      </p:bgPr>
    </p:bg>
    <p:spTree>
      <p:nvGrpSpPr>
        <p:cNvPr id="1" name=""/>
        <p:cNvGrpSpPr/>
        <p:nvPr/>
      </p:nvGrpSpPr>
      <p:grpSpPr>
        <a:xfrm>
          <a:off x="0" y="0"/>
          <a:ext cx="0" cy="0"/>
          <a:chOff x="0" y="0"/>
          <a:chExt cx="0" cy="0"/>
        </a:xfrm>
      </p:grpSpPr>
      <p:sp>
        <p:nvSpPr>
          <p:cNvPr id="5" name="Rektangel 4"/>
          <p:cNvSpPr/>
          <p:nvPr/>
        </p:nvSpPr>
        <p:spPr>
          <a:xfrm>
            <a:off x="475422" y="1085700"/>
            <a:ext cx="5290796" cy="4726079"/>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186" tIns="54186" rIns="54186" bIns="54186" numCol="1" spcCol="38100" rtlCol="0" anchor="ctr">
            <a:spAutoFit/>
          </a:bodyPr>
          <a:lstStyle/>
          <a:p>
            <a:pPr marR="0" lvl="0" algn="l" defTabSz="1174044" rtl="0" eaLnBrk="1" fontAlgn="auto" latinLnBrk="0" hangingPunct="0">
              <a:lnSpc>
                <a:spcPct val="150000"/>
              </a:lnSpc>
              <a:spcBef>
                <a:spcPts val="0"/>
              </a:spcBef>
              <a:spcAft>
                <a:spcPts val="0"/>
              </a:spcAft>
              <a:buClrTx/>
              <a:buSzTx/>
              <a:tabLst/>
              <a:defRPr/>
            </a:pPr>
            <a:r>
              <a:rPr kumimoji="0" lang="nb-NO" sz="2000" b="1" i="0" u="none" strike="noStrike" kern="1200" cap="none" spc="0" normalizeH="0" baseline="0" noProof="0" dirty="0">
                <a:ln>
                  <a:noFill/>
                </a:ln>
                <a:effectLst/>
                <a:uLnTx/>
                <a:uFillTx/>
                <a:latin typeface="Helvetica Light"/>
                <a:sym typeface="Helvetica Light"/>
              </a:rPr>
              <a:t>Ytelser mot markedsstøtte:</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nb-NO" sz="2000" i="0" u="none" strike="noStrike" kern="1200" cap="none" spc="0" normalizeH="0" baseline="0" noProof="0" dirty="0">
                <a:ln>
                  <a:noFill/>
                </a:ln>
                <a:effectLst/>
                <a:uLnTx/>
                <a:uFillTx/>
                <a:latin typeface="Helvetica Light"/>
                <a:sym typeface="Helvetica Light"/>
              </a:rPr>
              <a:t>Egen landingsside på FIAS.no</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latin typeface="Helvetica Light"/>
                <a:sym typeface="Helvetica Light"/>
              </a:rPr>
              <a:t>Eget banner på FIAS.no</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nb-NO" sz="2000" i="0" u="none" strike="noStrike" kern="1200" cap="none" spc="0" normalizeH="0" baseline="0" noProof="0" dirty="0">
                <a:ln>
                  <a:noFill/>
                </a:ln>
                <a:effectLst/>
                <a:uLnTx/>
                <a:uFillTx/>
                <a:latin typeface="Helvetica Light"/>
                <a:sym typeface="Helvetica Light"/>
              </a:rPr>
              <a:t>Redaksjonell </a:t>
            </a:r>
            <a:r>
              <a:rPr lang="nb-NO" sz="2000" dirty="0">
                <a:latin typeface="Helvetica Light"/>
                <a:sym typeface="Helvetica Light"/>
              </a:rPr>
              <a:t>omtale i Norsk Sjømat pr år</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latin typeface="Helvetica Light"/>
                <a:sym typeface="Helvetica Light"/>
              </a:rPr>
              <a:t>Mulighet for deltakelse ved arrangement i regi av FIAS</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latin typeface="Helvetica Light"/>
                <a:sym typeface="Helvetica Light"/>
              </a:rPr>
              <a:t>Stand under Aqua Nor og Nor Fishing</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latin typeface="Helvetica Light"/>
                <a:sym typeface="Helvetica Light"/>
              </a:rPr>
              <a:t>Innlegg på seminarer</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latin typeface="Helvetica Light"/>
                <a:sym typeface="Helvetica Light"/>
              </a:rPr>
              <a:t>2 </a:t>
            </a:r>
            <a:r>
              <a:rPr lang="nb-NO" sz="2000" dirty="0" err="1">
                <a:latin typeface="Helvetica Light"/>
                <a:sym typeface="Helvetica Light"/>
              </a:rPr>
              <a:t>stk</a:t>
            </a:r>
            <a:r>
              <a:rPr lang="nb-NO" sz="2000" dirty="0">
                <a:latin typeface="Helvetica Light"/>
                <a:sym typeface="Helvetica Light"/>
              </a:rPr>
              <a:t> ½ sides annonser i Norsk Sjømat</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kumimoji="0" lang="nb-NO" sz="2000" i="0" u="none" strike="noStrike" kern="1200" cap="none" spc="0" normalizeH="0" baseline="0" noProof="0" dirty="0">
              <a:ln>
                <a:noFill/>
              </a:ln>
              <a:effectLst/>
              <a:uLnTx/>
              <a:uFillTx/>
              <a:latin typeface="Helvetica Light"/>
              <a:sym typeface="Helvetica Light"/>
            </a:endParaRPr>
          </a:p>
        </p:txBody>
      </p:sp>
      <p:sp>
        <p:nvSpPr>
          <p:cNvPr id="17" name="Shape 825"/>
          <p:cNvSpPr/>
          <p:nvPr/>
        </p:nvSpPr>
        <p:spPr>
          <a:xfrm>
            <a:off x="0" y="-3407677"/>
            <a:ext cx="12191999" cy="3936183"/>
          </a:xfrm>
          <a:prstGeom prst="rect">
            <a:avLst/>
          </a:prstGeom>
          <a:solidFill>
            <a:srgbClr val="FFFFFF"/>
          </a:solidFill>
          <a:ln w="12700">
            <a:miter lim="400000"/>
          </a:ln>
          <a:effectLst>
            <a:outerShdw blurRad="50800" dist="38100" dir="5400000" algn="t" rotWithShape="0">
              <a:prstClr val="black">
                <a:alpha val="40000"/>
              </a:prstClr>
            </a:outerShdw>
          </a:effectLst>
        </p:spPr>
        <p:txBody>
          <a:bodyPr lIns="19051" tIns="19051" rIns="19051" bIns="19051" anchor="ctr"/>
          <a:lstStyle/>
          <a:p>
            <a:pPr marL="0" marR="0" lvl="0" indent="0" algn="l" defTabSz="914377" rtl="0" eaLnBrk="1" fontAlgn="auto" latinLnBrk="0" hangingPunct="1">
              <a:lnSpc>
                <a:spcPct val="100000"/>
              </a:lnSpc>
              <a:spcBef>
                <a:spcPts val="0"/>
              </a:spcBef>
              <a:spcAft>
                <a:spcPts val="0"/>
              </a:spcAft>
              <a:buClrTx/>
              <a:buSzTx/>
              <a:buFontTx/>
              <a:buNone/>
              <a:tabLst/>
              <a:defRPr sz="4400">
                <a:solidFill>
                  <a:srgbClr val="FFFFFF"/>
                </a:solidFill>
              </a:defRPr>
            </a:pPr>
            <a:endParaRPr kumimoji="0" sz="1547" b="0" i="0" u="none" strike="noStrike" kern="0" cap="none" spc="0" normalizeH="0" baseline="0" noProof="0">
              <a:ln>
                <a:noFill/>
              </a:ln>
              <a:solidFill>
                <a:srgbClr val="FFFFFF"/>
              </a:solidFill>
              <a:effectLst/>
              <a:uLnTx/>
              <a:uFillTx/>
              <a:latin typeface="Helvetica Light"/>
            </a:endParaRPr>
          </a:p>
        </p:txBody>
      </p:sp>
      <p:sp>
        <p:nvSpPr>
          <p:cNvPr id="754" name="Shape 754"/>
          <p:cNvSpPr/>
          <p:nvPr/>
        </p:nvSpPr>
        <p:spPr>
          <a:xfrm>
            <a:off x="596593" y="82927"/>
            <a:ext cx="2556792" cy="298225"/>
          </a:xfrm>
          <a:prstGeom prst="rect">
            <a:avLst/>
          </a:prstGeom>
          <a:ln w="12700">
            <a:miter lim="400000"/>
          </a:ln>
          <a:extLst>
            <a:ext uri="{C572A759-6A51-4108-AA02-DFA0A04FC94B}">
              <ma14:wrappingTextBoxFlag xmlns="" xmlns:ma14="http://schemas.microsoft.com/office/mac/drawingml/2011/main" val="1"/>
            </a:ext>
          </a:extLst>
        </p:spPr>
        <p:txBody>
          <a:bodyPr wrap="none" lIns="19051" tIns="19051" rIns="19051" bIns="19051" anchor="ctr">
            <a:spAutoFit/>
          </a:bodyPr>
          <a:lstStyle>
            <a:lvl1pPr algn="l" defTabSz="650240">
              <a:defRPr sz="4800">
                <a:solidFill>
                  <a:srgbClr val="FF5500"/>
                </a:solidFill>
                <a:latin typeface="Arial"/>
                <a:ea typeface="Arial"/>
                <a:cs typeface="Arial"/>
                <a:sym typeface="Arial"/>
              </a:defRPr>
            </a:lvl1pPr>
          </a:lstStyle>
          <a:p>
            <a:pPr marL="0" marR="0" lvl="0" indent="0" algn="l" defTabSz="650240" rtl="0" eaLnBrk="1" fontAlgn="auto" latinLnBrk="0" hangingPunct="1">
              <a:lnSpc>
                <a:spcPct val="100000"/>
              </a:lnSpc>
              <a:spcBef>
                <a:spcPts val="0"/>
              </a:spcBef>
              <a:spcAft>
                <a:spcPts val="0"/>
              </a:spcAft>
              <a:buClrTx/>
              <a:buSzTx/>
              <a:buFontTx/>
              <a:buNone/>
              <a:tabLst/>
              <a:defRPr/>
            </a:pPr>
            <a:r>
              <a:rPr kumimoji="0" lang="nb-NO" sz="1688" b="0" i="0" u="none" strike="noStrike" kern="0" cap="none" spc="0" normalizeH="0" baseline="0" noProof="0" dirty="0">
                <a:ln>
                  <a:noFill/>
                </a:ln>
                <a:solidFill>
                  <a:srgbClr val="FF5500"/>
                </a:solidFill>
                <a:effectLst/>
                <a:uLnTx/>
                <a:uFillTx/>
                <a:latin typeface="Arial"/>
                <a:ea typeface="Arial"/>
                <a:cs typeface="Arial"/>
                <a:sym typeface="Arial"/>
              </a:rPr>
              <a:t>Betingelser Markedsstøtte</a:t>
            </a:r>
            <a:endParaRPr kumimoji="0" sz="1688" b="0" i="0" u="none" strike="noStrike" kern="0" cap="none" spc="0" normalizeH="0" baseline="0" noProof="0" dirty="0">
              <a:ln>
                <a:noFill/>
              </a:ln>
              <a:solidFill>
                <a:srgbClr val="FF5500"/>
              </a:solidFill>
              <a:effectLst/>
              <a:uLnTx/>
              <a:uFillTx/>
              <a:latin typeface="Arial"/>
              <a:ea typeface="Arial"/>
              <a:cs typeface="Arial"/>
              <a:sym typeface="Arial"/>
            </a:endParaRPr>
          </a:p>
        </p:txBody>
      </p:sp>
      <p:pic>
        <p:nvPicPr>
          <p:cNvPr id="15" name="Bild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8677" y="5991660"/>
            <a:ext cx="231960" cy="282497"/>
          </a:xfrm>
          <a:prstGeom prst="rect">
            <a:avLst/>
          </a:prstGeom>
        </p:spPr>
      </p:pic>
      <p:sp>
        <p:nvSpPr>
          <p:cNvPr id="8" name="Rektangel 7">
            <a:extLst>
              <a:ext uri="{FF2B5EF4-FFF2-40B4-BE49-F238E27FC236}">
                <a16:creationId xmlns:a16="http://schemas.microsoft.com/office/drawing/2014/main" id="{F4EB277B-DA25-425F-AD3A-7BC6031DFFC0}"/>
              </a:ext>
            </a:extLst>
          </p:cNvPr>
          <p:cNvSpPr/>
          <p:nvPr/>
        </p:nvSpPr>
        <p:spPr>
          <a:xfrm>
            <a:off x="6095999" y="1085699"/>
            <a:ext cx="5290796" cy="4726079"/>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186" tIns="54186" rIns="54186" bIns="54186" numCol="1" spcCol="38100" rtlCol="0" anchor="ctr">
            <a:spAutoFit/>
          </a:bodyPr>
          <a:lstStyle/>
          <a:p>
            <a:pPr marR="0" lvl="0" algn="l" defTabSz="1174044" rtl="0" eaLnBrk="1" fontAlgn="auto" latinLnBrk="0" hangingPunct="0">
              <a:lnSpc>
                <a:spcPct val="150000"/>
              </a:lnSpc>
              <a:spcBef>
                <a:spcPts val="0"/>
              </a:spcBef>
              <a:spcAft>
                <a:spcPts val="0"/>
              </a:spcAft>
              <a:buClrTx/>
              <a:buSzTx/>
              <a:tabLst/>
              <a:defRPr/>
            </a:pPr>
            <a:r>
              <a:rPr kumimoji="0" lang="nb-NO" sz="2000" b="1" i="0" u="none" strike="noStrike" kern="1200" cap="none" spc="0" normalizeH="0" baseline="0" noProof="0" dirty="0">
                <a:ln>
                  <a:noFill/>
                </a:ln>
                <a:effectLst/>
                <a:uLnTx/>
                <a:uFillTx/>
                <a:latin typeface="Helvetica Light"/>
                <a:sym typeface="Helvetica Light"/>
              </a:rPr>
              <a:t>Tilbudt markedsstøtte:</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nb-NO" sz="2000" i="0" u="none" strike="noStrike" kern="1200" cap="none" spc="0" normalizeH="0" baseline="0" noProof="0" dirty="0">
                <a:ln>
                  <a:noFill/>
                </a:ln>
                <a:effectLst/>
                <a:uLnTx/>
                <a:uFillTx/>
                <a:latin typeface="Helvetica Light"/>
                <a:sym typeface="Helvetica Light"/>
              </a:rPr>
              <a:t>Avtalt provisjon som beskrevet kickback</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latin typeface="Helvetica Light"/>
                <a:sym typeface="Helvetica Light"/>
              </a:rPr>
              <a:t>Ved 40 GWh i porteføljen utgjør dette 120.000,- </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lang="nb-NO" sz="2000" dirty="0">
              <a:latin typeface="Helvetica Light"/>
              <a:sym typeface="Helvetica Light"/>
            </a:endParaRPr>
          </a:p>
          <a:p>
            <a:pPr marR="0" lvl="0" algn="l" defTabSz="1174044" rtl="0" eaLnBrk="1" fontAlgn="auto" latinLnBrk="0" hangingPunct="0">
              <a:lnSpc>
                <a:spcPct val="150000"/>
              </a:lnSpc>
              <a:spcBef>
                <a:spcPts val="0"/>
              </a:spcBef>
              <a:spcAft>
                <a:spcPts val="0"/>
              </a:spcAft>
              <a:buClrTx/>
              <a:buSzTx/>
              <a:tabLst/>
              <a:defRPr/>
            </a:pPr>
            <a:r>
              <a:rPr lang="nb-NO" sz="2000" b="1" dirty="0">
                <a:latin typeface="Helvetica Light"/>
                <a:sym typeface="Helvetica Light"/>
              </a:rPr>
              <a:t>Fast markedsstøtte: </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r>
              <a:rPr lang="nb-NO" sz="2000" dirty="0">
                <a:latin typeface="Helvetica Light"/>
                <a:sym typeface="Helvetica Light"/>
              </a:rPr>
              <a:t>50.000,- pr år</a:t>
            </a: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kumimoji="0" lang="nb-NO" sz="2000" i="0" u="none" strike="noStrike" kern="1200" cap="none" spc="0" normalizeH="0" baseline="0" noProof="0" dirty="0">
              <a:ln>
                <a:noFill/>
              </a:ln>
              <a:effectLst/>
              <a:uLnTx/>
              <a:uFillTx/>
              <a:latin typeface="Helvetica Light"/>
              <a:sym typeface="Helvetica Light"/>
            </a:endParaRP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lang="nb-NO" sz="2000" dirty="0">
              <a:latin typeface="Helvetica Light"/>
              <a:sym typeface="Helvetica Light"/>
            </a:endParaRPr>
          </a:p>
          <a:p>
            <a:pPr marL="342900" marR="0" lvl="0" indent="-342900" algn="l" defTabSz="1174044" rtl="0" eaLnBrk="1" fontAlgn="auto" latinLnBrk="0" hangingPunct="0">
              <a:lnSpc>
                <a:spcPct val="150000"/>
              </a:lnSpc>
              <a:spcBef>
                <a:spcPts val="0"/>
              </a:spcBef>
              <a:spcAft>
                <a:spcPts val="0"/>
              </a:spcAft>
              <a:buClrTx/>
              <a:buSzTx/>
              <a:buFont typeface="Arial" panose="020B0604020202020204" pitchFamily="34" charset="0"/>
              <a:buChar char="•"/>
              <a:tabLst/>
              <a:defRPr/>
            </a:pPr>
            <a:endParaRPr kumimoji="0" lang="nb-NO" sz="2000" i="0" u="none" strike="noStrike" kern="1200" cap="none" spc="0" normalizeH="0" baseline="0" noProof="0" dirty="0">
              <a:ln>
                <a:noFill/>
              </a:ln>
              <a:effectLst/>
              <a:uLnTx/>
              <a:uFillTx/>
              <a:latin typeface="Helvetica Light"/>
              <a:sym typeface="Helvetica Light"/>
            </a:endParaRPr>
          </a:p>
        </p:txBody>
      </p:sp>
    </p:spTree>
    <p:extLst>
      <p:ext uri="{BB962C8B-B14F-4D97-AF65-F5344CB8AC3E}">
        <p14:creationId xmlns:p14="http://schemas.microsoft.com/office/powerpoint/2010/main" val="134976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4186" tIns="54186" rIns="54186" bIns="54186" numCol="1" spcCol="38100" rtlCol="0" anchor="ctr">
        <a:spAutoFit/>
      </a:bodyPr>
      <a:lstStyle>
        <a:defPPr marL="0" marR="0" indent="0" algn="ctr" defTabSz="1174044"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186" tIns="54186" rIns="54186" bIns="54186" numCol="1" spcCol="38100" rtlCol="0" anchor="ctr">
        <a:spAutoFit/>
      </a:bodyPr>
      <a:lstStyle>
        <a:defPPr marL="0" marR="0" indent="0" algn="ctr" defTabSz="1174044"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jordkraft-mal oransje med logo">
  <a:themeElements>
    <a:clrScheme name="Fjordkraft 20140917">
      <a:dk1>
        <a:sysClr val="windowText" lastClr="000000"/>
      </a:dk1>
      <a:lt1>
        <a:sysClr val="window" lastClr="FFFFFF"/>
      </a:lt1>
      <a:dk2>
        <a:srgbClr val="FF5500"/>
      </a:dk2>
      <a:lt2>
        <a:srgbClr val="666666"/>
      </a:lt2>
      <a:accent1>
        <a:srgbClr val="8CC83C"/>
      </a:accent1>
      <a:accent2>
        <a:srgbClr val="00B4C8"/>
      </a:accent2>
      <a:accent3>
        <a:srgbClr val="999999"/>
      </a:accent3>
      <a:accent4>
        <a:srgbClr val="B6CBCD"/>
      </a:accent4>
      <a:accent5>
        <a:srgbClr val="FFEB73"/>
      </a:accent5>
      <a:accent6>
        <a:srgbClr val="C478A1"/>
      </a:accent6>
      <a:hlink>
        <a:srgbClr val="007EA4"/>
      </a:hlink>
      <a:folHlink>
        <a:srgbClr val="007EA4"/>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ln>
              <a:noFill/>
            </a:ln>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4186" tIns="54186" rIns="54186" bIns="54186" numCol="1" spcCol="38100" rtlCol="0" anchor="ctr">
        <a:spAutoFit/>
      </a:bodyPr>
      <a:lstStyle>
        <a:defPPr marL="0" marR="0" indent="0" algn="ctr" defTabSz="1174044"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186" tIns="54186" rIns="54186" bIns="54186" numCol="1" spcCol="38100" rtlCol="0" anchor="ctr">
        <a:spAutoFit/>
      </a:bodyPr>
      <a:lstStyle>
        <a:defPPr marL="0" marR="0" indent="0" algn="ctr" defTabSz="1174044"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4186" tIns="54186" rIns="54186" bIns="54186" numCol="1" spcCol="38100" rtlCol="0" anchor="ctr">
        <a:spAutoFit/>
      </a:bodyPr>
      <a:lstStyle>
        <a:defPPr marL="0" marR="0" indent="0" algn="ctr" defTabSz="1174044"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186" tIns="54186" rIns="54186" bIns="54186" numCol="1" spcCol="38100" rtlCol="0" anchor="ctr">
        <a:spAutoFit/>
      </a:bodyPr>
      <a:lstStyle>
        <a:defPPr marL="0" marR="0" indent="0" algn="ctr" defTabSz="1174044"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48DB44A333FCC45BC438C780DCEB3FA" ma:contentTypeVersion="6" ma:contentTypeDescription="Opprett et nytt dokument." ma:contentTypeScope="" ma:versionID="b472b337eaf666dbdf45b972d9e0f26d">
  <xsd:schema xmlns:xsd="http://www.w3.org/2001/XMLSchema" xmlns:xs="http://www.w3.org/2001/XMLSchema" xmlns:p="http://schemas.microsoft.com/office/2006/metadata/properties" xmlns:ns2="a98ea0a9-dada-4d80-b225-b1d394d973d9" targetNamespace="http://schemas.microsoft.com/office/2006/metadata/properties" ma:root="true" ma:fieldsID="696d1fb9e41721c642a09602bdb07ad9" ns2:_="">
    <xsd:import namespace="a98ea0a9-dada-4d80-b225-b1d394d973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ea0a9-dada-4d80-b225-b1d394d973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FD1164-C45C-4E6C-8916-A99BE7A1F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ea0a9-dada-4d80-b225-b1d394d97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76DCA2-7D91-47B7-8DBD-6527103F966F}">
  <ds:schemaRefs>
    <ds:schemaRef ds:uri="http://schemas.microsoft.com/sharepoint/v3/contenttype/forms"/>
  </ds:schemaRefs>
</ds:datastoreItem>
</file>

<file path=customXml/itemProps3.xml><?xml version="1.0" encoding="utf-8"?>
<ds:datastoreItem xmlns:ds="http://schemas.openxmlformats.org/officeDocument/2006/customXml" ds:itemID="{9A9423F1-0116-448C-9769-1DA4F39A9B22}">
  <ds:schemaRefs>
    <ds:schemaRef ds:uri="http://schemas.microsoft.com/office/2006/metadata/properties"/>
    <ds:schemaRef ds:uri="http://schemas.microsoft.com/office/2006/documentManagement/types"/>
    <ds:schemaRef ds:uri="http://purl.org/dc/terms/"/>
    <ds:schemaRef ds:uri="http://purl.org/dc/elements/1.1/"/>
    <ds:schemaRef ds:uri="a98ea0a9-dada-4d80-b225-b1d394d973d9"/>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5077</TotalTime>
  <Words>419</Words>
  <Application>Microsoft Office PowerPoint</Application>
  <PresentationFormat>Widescreen</PresentationFormat>
  <Paragraphs>84</Paragraphs>
  <Slides>11</Slides>
  <Notes>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Fjordkraft Neo Sans</vt:lpstr>
      <vt:lpstr>Fjordkraft Neo Sans Lt</vt:lpstr>
      <vt:lpstr>Helvetica Light</vt:lpstr>
      <vt:lpstr>White</vt:lpstr>
      <vt:lpstr>Fjordkraft-mal oransje med logo</vt:lpstr>
      <vt:lpstr>2_White</vt:lpstr>
      <vt:lpstr>1_White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Finnanger Roger</dc:creator>
  <cp:lastModifiedBy>Frode Kvamstad</cp:lastModifiedBy>
  <cp:revision>106</cp:revision>
  <dcterms:created xsi:type="dcterms:W3CDTF">2017-03-17T10:59:25Z</dcterms:created>
  <dcterms:modified xsi:type="dcterms:W3CDTF">2018-05-06T11:45:35Z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0x010100448DB44A333FCC45BC438C780DCEB3FA</vt:lpwstr>
  </property>
</Properties>
</file>